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  <p:sldMasterId id="2147483696" r:id="rId2"/>
  </p:sldMasterIdLst>
  <p:notesMasterIdLst>
    <p:notesMasterId r:id="rId30"/>
  </p:notesMasterIdLst>
  <p:handoutMasterIdLst>
    <p:handoutMasterId r:id="rId31"/>
  </p:handoutMasterIdLst>
  <p:sldIdLst>
    <p:sldId id="316" r:id="rId3"/>
    <p:sldId id="329" r:id="rId4"/>
    <p:sldId id="330" r:id="rId5"/>
    <p:sldId id="352" r:id="rId6"/>
    <p:sldId id="275" r:id="rId7"/>
    <p:sldId id="323" r:id="rId8"/>
    <p:sldId id="319" r:id="rId9"/>
    <p:sldId id="322" r:id="rId10"/>
    <p:sldId id="321" r:id="rId11"/>
    <p:sldId id="325" r:id="rId12"/>
    <p:sldId id="324" r:id="rId13"/>
    <p:sldId id="328" r:id="rId14"/>
    <p:sldId id="334" r:id="rId15"/>
    <p:sldId id="336" r:id="rId16"/>
    <p:sldId id="348" r:id="rId17"/>
    <p:sldId id="338" r:id="rId18"/>
    <p:sldId id="349" r:id="rId19"/>
    <p:sldId id="350" r:id="rId20"/>
    <p:sldId id="351" r:id="rId21"/>
    <p:sldId id="335" r:id="rId22"/>
    <p:sldId id="364" r:id="rId23"/>
    <p:sldId id="353" r:id="rId24"/>
    <p:sldId id="358" r:id="rId25"/>
    <p:sldId id="371" r:id="rId26"/>
    <p:sldId id="362" r:id="rId27"/>
    <p:sldId id="360" r:id="rId28"/>
    <p:sldId id="359" r:id="rId29"/>
  </p:sldIdLst>
  <p:sldSz cx="9144000" cy="6858000" type="screen4x3"/>
  <p:notesSz cx="6834188" cy="99790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65oC1zI8/Ef72W6Q6qRkdw==" hashData="RwgelTDHq2ybfHyjLxPz0g1ClBQdTs6FNYWllLX294ICI1nEplUFLHOTsyJW7L4MKjIe5VGHTifnn2EvJNqTpQ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D966"/>
    <a:srgbClr val="FFCC66"/>
    <a:srgbClr val="AE6800"/>
    <a:srgbClr val="0000FF"/>
    <a:srgbClr val="FFBB7B"/>
    <a:srgbClr val="009900"/>
    <a:srgbClr val="FFFFFF"/>
    <a:srgbClr val="E2A66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250" autoAdjust="0"/>
    <p:restoredTop sz="95179" autoAdjust="0"/>
  </p:normalViewPr>
  <p:slideViewPr>
    <p:cSldViewPr>
      <p:cViewPr varScale="1">
        <p:scale>
          <a:sx n="82" d="100"/>
          <a:sy n="82" d="100"/>
        </p:scale>
        <p:origin x="3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876"/>
    </p:cViewPr>
  </p:sorterViewPr>
  <p:notesViewPr>
    <p:cSldViewPr showGuides="1">
      <p:cViewPr varScale="1">
        <p:scale>
          <a:sx n="50" d="100"/>
          <a:sy n="50" d="100"/>
        </p:scale>
        <p:origin x="2892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892841480799164E-2"/>
          <c:y val="2.3900317515343949E-2"/>
          <c:w val="0.62671866488387062"/>
          <c:h val="0.90018049286301283"/>
        </c:manualLayout>
      </c:layout>
      <c:lineChart>
        <c:grouping val="standard"/>
        <c:varyColors val="0"/>
        <c:ser>
          <c:idx val="0"/>
          <c:order val="0"/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tx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Sheet1!$F$2:$F$26</c:f>
              <c:numCache>
                <c:formatCode>0.00</c:formatCode>
                <c:ptCount val="25"/>
                <c:pt idx="0">
                  <c:v>15.8125</c:v>
                </c:pt>
                <c:pt idx="1">
                  <c:v>16.065000000000001</c:v>
                </c:pt>
                <c:pt idx="2">
                  <c:v>15.8825</c:v>
                </c:pt>
                <c:pt idx="3">
                  <c:v>16.037500000000001</c:v>
                </c:pt>
                <c:pt idx="4">
                  <c:v>15.75</c:v>
                </c:pt>
                <c:pt idx="5">
                  <c:v>16.03</c:v>
                </c:pt>
                <c:pt idx="6">
                  <c:v>15.9575</c:v>
                </c:pt>
                <c:pt idx="7">
                  <c:v>15.93</c:v>
                </c:pt>
                <c:pt idx="8">
                  <c:v>15.887499999999999</c:v>
                </c:pt>
                <c:pt idx="9">
                  <c:v>15.8725</c:v>
                </c:pt>
                <c:pt idx="10">
                  <c:v>15.8125</c:v>
                </c:pt>
                <c:pt idx="11">
                  <c:v>15.7925</c:v>
                </c:pt>
                <c:pt idx="12">
                  <c:v>15.8325</c:v>
                </c:pt>
                <c:pt idx="13">
                  <c:v>15.907500000000001</c:v>
                </c:pt>
                <c:pt idx="14">
                  <c:v>16.05</c:v>
                </c:pt>
                <c:pt idx="15">
                  <c:v>15.9925</c:v>
                </c:pt>
                <c:pt idx="16">
                  <c:v>15.945</c:v>
                </c:pt>
                <c:pt idx="17">
                  <c:v>16.012499999999999</c:v>
                </c:pt>
                <c:pt idx="18">
                  <c:v>15.982500000000002</c:v>
                </c:pt>
                <c:pt idx="19">
                  <c:v>16.015000000000001</c:v>
                </c:pt>
                <c:pt idx="20">
                  <c:v>16.002499999999998</c:v>
                </c:pt>
                <c:pt idx="21">
                  <c:v>15.895</c:v>
                </c:pt>
                <c:pt idx="22">
                  <c:v>15.97</c:v>
                </c:pt>
                <c:pt idx="23">
                  <c:v>15.875</c:v>
                </c:pt>
                <c:pt idx="24">
                  <c:v>15.940000000000001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ln w="28575" cap="rnd">
              <a:solidFill>
                <a:srgbClr val="009900"/>
              </a:solidFill>
              <a:round/>
            </a:ln>
            <a:effectLst/>
          </c:spPr>
          <c:marker>
            <c:symbol val="none"/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</c:numCache>
            </c:numRef>
          </c:cat>
          <c:val>
            <c:numRef>
              <c:f>Sheet1!$J$2:$J$31</c:f>
              <c:numCache>
                <c:formatCode>0.00</c:formatCode>
                <c:ptCount val="30"/>
                <c:pt idx="0">
                  <c:v>15.93</c:v>
                </c:pt>
                <c:pt idx="1">
                  <c:v>15.93</c:v>
                </c:pt>
                <c:pt idx="2">
                  <c:v>15.93</c:v>
                </c:pt>
                <c:pt idx="3">
                  <c:v>15.93</c:v>
                </c:pt>
                <c:pt idx="4">
                  <c:v>15.93</c:v>
                </c:pt>
                <c:pt idx="5">
                  <c:v>15.93</c:v>
                </c:pt>
                <c:pt idx="6">
                  <c:v>15.93</c:v>
                </c:pt>
                <c:pt idx="7">
                  <c:v>15.93</c:v>
                </c:pt>
                <c:pt idx="8">
                  <c:v>15.93</c:v>
                </c:pt>
                <c:pt idx="9">
                  <c:v>15.93</c:v>
                </c:pt>
                <c:pt idx="10">
                  <c:v>15.93</c:v>
                </c:pt>
                <c:pt idx="11">
                  <c:v>15.93</c:v>
                </c:pt>
                <c:pt idx="12">
                  <c:v>15.93</c:v>
                </c:pt>
                <c:pt idx="13">
                  <c:v>15.93</c:v>
                </c:pt>
                <c:pt idx="14">
                  <c:v>15.93</c:v>
                </c:pt>
                <c:pt idx="15">
                  <c:v>15.93</c:v>
                </c:pt>
                <c:pt idx="16">
                  <c:v>15.93</c:v>
                </c:pt>
                <c:pt idx="17">
                  <c:v>15.93</c:v>
                </c:pt>
                <c:pt idx="18">
                  <c:v>15.93</c:v>
                </c:pt>
                <c:pt idx="19">
                  <c:v>15.93</c:v>
                </c:pt>
                <c:pt idx="20">
                  <c:v>15.93</c:v>
                </c:pt>
                <c:pt idx="21">
                  <c:v>15.93</c:v>
                </c:pt>
                <c:pt idx="22">
                  <c:v>15.93</c:v>
                </c:pt>
                <c:pt idx="23">
                  <c:v>15.93</c:v>
                </c:pt>
                <c:pt idx="24">
                  <c:v>15.93</c:v>
                </c:pt>
                <c:pt idx="25">
                  <c:v>15.93</c:v>
                </c:pt>
                <c:pt idx="26">
                  <c:v>15.93</c:v>
                </c:pt>
                <c:pt idx="27">
                  <c:v>15.93</c:v>
                </c:pt>
                <c:pt idx="28">
                  <c:v>15.93</c:v>
                </c:pt>
                <c:pt idx="29">
                  <c:v>15.93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</c:numCache>
            </c:numRef>
          </c:cat>
          <c:val>
            <c:numRef>
              <c:f>Sheet1!$K$2:$K$31</c:f>
              <c:numCache>
                <c:formatCode>0.00</c:formatCode>
                <c:ptCount val="30"/>
                <c:pt idx="0">
                  <c:v>16.083920574890911</c:v>
                </c:pt>
                <c:pt idx="1">
                  <c:v>16.083920574890911</c:v>
                </c:pt>
                <c:pt idx="2">
                  <c:v>16.083920574890911</c:v>
                </c:pt>
                <c:pt idx="3">
                  <c:v>16.083920574890911</c:v>
                </c:pt>
                <c:pt idx="4">
                  <c:v>16.083920574890911</c:v>
                </c:pt>
                <c:pt idx="5">
                  <c:v>16.083920574890911</c:v>
                </c:pt>
                <c:pt idx="6">
                  <c:v>16.083920574890911</c:v>
                </c:pt>
                <c:pt idx="7">
                  <c:v>16.083920574890911</c:v>
                </c:pt>
                <c:pt idx="8">
                  <c:v>16.083920574890911</c:v>
                </c:pt>
                <c:pt idx="9">
                  <c:v>16.083920574890911</c:v>
                </c:pt>
                <c:pt idx="10">
                  <c:v>16.083920574890911</c:v>
                </c:pt>
                <c:pt idx="11">
                  <c:v>16.083920574890911</c:v>
                </c:pt>
                <c:pt idx="12">
                  <c:v>16.083920574890911</c:v>
                </c:pt>
                <c:pt idx="13">
                  <c:v>16.083920574890911</c:v>
                </c:pt>
                <c:pt idx="14">
                  <c:v>16.083920574890911</c:v>
                </c:pt>
                <c:pt idx="15">
                  <c:v>16.083920574890911</c:v>
                </c:pt>
                <c:pt idx="16">
                  <c:v>16.083920574890911</c:v>
                </c:pt>
                <c:pt idx="17">
                  <c:v>16.083920574890911</c:v>
                </c:pt>
                <c:pt idx="18">
                  <c:v>16.083920574890911</c:v>
                </c:pt>
                <c:pt idx="19">
                  <c:v>16.083920574890911</c:v>
                </c:pt>
                <c:pt idx="20">
                  <c:v>16.083920574890911</c:v>
                </c:pt>
                <c:pt idx="21">
                  <c:v>16.083920574890911</c:v>
                </c:pt>
                <c:pt idx="22">
                  <c:v>16.083920574890911</c:v>
                </c:pt>
                <c:pt idx="23">
                  <c:v>16.083920574890911</c:v>
                </c:pt>
                <c:pt idx="24">
                  <c:v>16.083920574890911</c:v>
                </c:pt>
                <c:pt idx="25">
                  <c:v>16.083920574890911</c:v>
                </c:pt>
                <c:pt idx="26">
                  <c:v>16.083920574890911</c:v>
                </c:pt>
                <c:pt idx="27">
                  <c:v>16.083920574890911</c:v>
                </c:pt>
                <c:pt idx="28">
                  <c:v>16.083920574890911</c:v>
                </c:pt>
                <c:pt idx="29">
                  <c:v>16.083920574890911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</c:numCache>
            </c:numRef>
          </c:cat>
          <c:val>
            <c:numRef>
              <c:f>Sheet1!$L$2:$L$31</c:f>
              <c:numCache>
                <c:formatCode>0.00</c:formatCode>
                <c:ptCount val="30"/>
                <c:pt idx="0">
                  <c:v>15.776079425109089</c:v>
                </c:pt>
                <c:pt idx="1">
                  <c:v>15.776079425109089</c:v>
                </c:pt>
                <c:pt idx="2">
                  <c:v>15.776079425109089</c:v>
                </c:pt>
                <c:pt idx="3">
                  <c:v>15.776079425109089</c:v>
                </c:pt>
                <c:pt idx="4">
                  <c:v>15.776079425109089</c:v>
                </c:pt>
                <c:pt idx="5">
                  <c:v>15.776079425109089</c:v>
                </c:pt>
                <c:pt idx="6">
                  <c:v>15.776079425109089</c:v>
                </c:pt>
                <c:pt idx="7">
                  <c:v>15.776079425109089</c:v>
                </c:pt>
                <c:pt idx="8">
                  <c:v>15.776079425109089</c:v>
                </c:pt>
                <c:pt idx="9">
                  <c:v>15.776079425109089</c:v>
                </c:pt>
                <c:pt idx="10">
                  <c:v>15.776079425109089</c:v>
                </c:pt>
                <c:pt idx="11">
                  <c:v>15.776079425109089</c:v>
                </c:pt>
                <c:pt idx="12">
                  <c:v>15.776079425109089</c:v>
                </c:pt>
                <c:pt idx="13">
                  <c:v>15.776079425109089</c:v>
                </c:pt>
                <c:pt idx="14">
                  <c:v>15.776079425109089</c:v>
                </c:pt>
                <c:pt idx="15">
                  <c:v>15.776079425109089</c:v>
                </c:pt>
                <c:pt idx="16">
                  <c:v>15.776079425109089</c:v>
                </c:pt>
                <c:pt idx="17">
                  <c:v>15.776079425109089</c:v>
                </c:pt>
                <c:pt idx="18">
                  <c:v>15.776079425109089</c:v>
                </c:pt>
                <c:pt idx="19">
                  <c:v>15.776079425109089</c:v>
                </c:pt>
                <c:pt idx="20">
                  <c:v>15.776079425109089</c:v>
                </c:pt>
                <c:pt idx="21">
                  <c:v>15.776079425109089</c:v>
                </c:pt>
                <c:pt idx="22">
                  <c:v>15.776079425109089</c:v>
                </c:pt>
                <c:pt idx="23">
                  <c:v>15.776079425109089</c:v>
                </c:pt>
                <c:pt idx="24">
                  <c:v>15.776079425109089</c:v>
                </c:pt>
                <c:pt idx="25">
                  <c:v>15.776079425109089</c:v>
                </c:pt>
                <c:pt idx="26">
                  <c:v>15.776079425109089</c:v>
                </c:pt>
                <c:pt idx="27">
                  <c:v>15.776079425109089</c:v>
                </c:pt>
                <c:pt idx="28">
                  <c:v>15.776079425109089</c:v>
                </c:pt>
                <c:pt idx="29">
                  <c:v>15.776079425109089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1094472"/>
        <c:axId val="371094864"/>
      </c:lineChart>
      <c:catAx>
        <c:axId val="371094472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1094864"/>
        <c:crosses val="autoZero"/>
        <c:auto val="1"/>
        <c:lblAlgn val="ctr"/>
        <c:lblOffset val="100"/>
        <c:noMultiLvlLbl val="0"/>
      </c:catAx>
      <c:valAx>
        <c:axId val="371094864"/>
        <c:scaling>
          <c:orientation val="minMax"/>
          <c:min val="15.6"/>
        </c:scaling>
        <c:delete val="0"/>
        <c:axPos val="l"/>
        <c:numFmt formatCode="0.0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10944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892841480799164E-2"/>
          <c:y val="2.3900317515343949E-2"/>
          <c:w val="0.88885308217459247"/>
          <c:h val="0.90018049286301283"/>
        </c:manualLayout>
      </c:layout>
      <c:lineChart>
        <c:grouping val="standard"/>
        <c:varyColors val="0"/>
        <c:ser>
          <c:idx val="8"/>
          <c:order val="0"/>
          <c:spPr>
            <a:ln w="3492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42375667997722605"/>
                  <c:y val="-2.54625854907866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Sheet1!$Q$2:$Q$26</c:f>
              <c:numCache>
                <c:formatCode>0.00</c:formatCode>
                <c:ptCount val="25"/>
                <c:pt idx="0">
                  <c:v>16.2</c:v>
                </c:pt>
                <c:pt idx="1">
                  <c:v>16.2</c:v>
                </c:pt>
                <c:pt idx="2">
                  <c:v>16.2</c:v>
                </c:pt>
                <c:pt idx="3">
                  <c:v>16.2</c:v>
                </c:pt>
                <c:pt idx="4">
                  <c:v>16.2</c:v>
                </c:pt>
                <c:pt idx="5">
                  <c:v>16.2</c:v>
                </c:pt>
                <c:pt idx="6">
                  <c:v>16.2</c:v>
                </c:pt>
                <c:pt idx="7">
                  <c:v>16.2</c:v>
                </c:pt>
                <c:pt idx="8">
                  <c:v>16.2</c:v>
                </c:pt>
                <c:pt idx="9">
                  <c:v>16.2</c:v>
                </c:pt>
                <c:pt idx="10">
                  <c:v>16.2</c:v>
                </c:pt>
                <c:pt idx="11">
                  <c:v>16.2</c:v>
                </c:pt>
                <c:pt idx="12">
                  <c:v>16.2</c:v>
                </c:pt>
                <c:pt idx="13">
                  <c:v>16.2</c:v>
                </c:pt>
                <c:pt idx="14">
                  <c:v>16.2</c:v>
                </c:pt>
                <c:pt idx="15">
                  <c:v>16.2</c:v>
                </c:pt>
                <c:pt idx="16">
                  <c:v>16.2</c:v>
                </c:pt>
                <c:pt idx="17">
                  <c:v>16.2</c:v>
                </c:pt>
                <c:pt idx="18">
                  <c:v>16.2</c:v>
                </c:pt>
                <c:pt idx="19">
                  <c:v>16.2</c:v>
                </c:pt>
                <c:pt idx="20">
                  <c:v>16.2</c:v>
                </c:pt>
                <c:pt idx="21">
                  <c:v>16.2</c:v>
                </c:pt>
                <c:pt idx="22">
                  <c:v>16.2</c:v>
                </c:pt>
                <c:pt idx="23">
                  <c:v>16.2</c:v>
                </c:pt>
                <c:pt idx="24">
                  <c:v>16.2</c:v>
                </c:pt>
              </c:numCache>
            </c:numRef>
          </c:val>
          <c:smooth val="0"/>
        </c:ser>
        <c:ser>
          <c:idx val="9"/>
          <c:order val="1"/>
          <c:spPr>
            <a:ln w="3492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42089414891792942"/>
                  <c:y val="2.43163135125802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Sheet1!$R$2:$R$26</c:f>
              <c:numCache>
                <c:formatCode>0.00</c:formatCode>
                <c:ptCount val="25"/>
                <c:pt idx="0">
                  <c:v>15.7</c:v>
                </c:pt>
                <c:pt idx="1">
                  <c:v>15.7</c:v>
                </c:pt>
                <c:pt idx="2">
                  <c:v>15.7</c:v>
                </c:pt>
                <c:pt idx="3">
                  <c:v>15.7</c:v>
                </c:pt>
                <c:pt idx="4">
                  <c:v>15.7</c:v>
                </c:pt>
                <c:pt idx="5">
                  <c:v>15.7</c:v>
                </c:pt>
                <c:pt idx="6">
                  <c:v>15.7</c:v>
                </c:pt>
                <c:pt idx="7">
                  <c:v>15.7</c:v>
                </c:pt>
                <c:pt idx="8">
                  <c:v>15.7</c:v>
                </c:pt>
                <c:pt idx="9">
                  <c:v>15.7</c:v>
                </c:pt>
                <c:pt idx="10">
                  <c:v>15.7</c:v>
                </c:pt>
                <c:pt idx="11">
                  <c:v>15.7</c:v>
                </c:pt>
                <c:pt idx="12">
                  <c:v>15.7</c:v>
                </c:pt>
                <c:pt idx="13">
                  <c:v>15.7</c:v>
                </c:pt>
                <c:pt idx="14">
                  <c:v>15.7</c:v>
                </c:pt>
                <c:pt idx="15">
                  <c:v>15.7</c:v>
                </c:pt>
                <c:pt idx="16">
                  <c:v>15.7</c:v>
                </c:pt>
                <c:pt idx="17">
                  <c:v>15.7</c:v>
                </c:pt>
                <c:pt idx="18">
                  <c:v>15.7</c:v>
                </c:pt>
                <c:pt idx="19">
                  <c:v>15.7</c:v>
                </c:pt>
                <c:pt idx="20">
                  <c:v>15.7</c:v>
                </c:pt>
                <c:pt idx="21">
                  <c:v>15.7</c:v>
                </c:pt>
                <c:pt idx="22">
                  <c:v>15.7</c:v>
                </c:pt>
                <c:pt idx="23">
                  <c:v>15.7</c:v>
                </c:pt>
                <c:pt idx="24">
                  <c:v>15.7</c:v>
                </c:pt>
              </c:numCache>
            </c:numRef>
          </c:val>
          <c:smooth val="0"/>
        </c:ser>
        <c:ser>
          <c:idx val="0"/>
          <c:order val="2"/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tx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Sheet1!$F$2:$F$26</c:f>
              <c:numCache>
                <c:formatCode>0.00</c:formatCode>
                <c:ptCount val="25"/>
                <c:pt idx="0">
                  <c:v>15.8125</c:v>
                </c:pt>
                <c:pt idx="1">
                  <c:v>16.065000000000001</c:v>
                </c:pt>
                <c:pt idx="2">
                  <c:v>15.8825</c:v>
                </c:pt>
                <c:pt idx="3">
                  <c:v>16.037500000000001</c:v>
                </c:pt>
                <c:pt idx="4">
                  <c:v>15.75</c:v>
                </c:pt>
                <c:pt idx="5">
                  <c:v>16.03</c:v>
                </c:pt>
                <c:pt idx="6">
                  <c:v>15.9575</c:v>
                </c:pt>
                <c:pt idx="7">
                  <c:v>15.93</c:v>
                </c:pt>
                <c:pt idx="8">
                  <c:v>15.887499999999999</c:v>
                </c:pt>
                <c:pt idx="9">
                  <c:v>15.8725</c:v>
                </c:pt>
                <c:pt idx="10">
                  <c:v>15.8125</c:v>
                </c:pt>
                <c:pt idx="11">
                  <c:v>15.7925</c:v>
                </c:pt>
                <c:pt idx="12">
                  <c:v>15.8325</c:v>
                </c:pt>
                <c:pt idx="13">
                  <c:v>15.907500000000001</c:v>
                </c:pt>
                <c:pt idx="14">
                  <c:v>16.05</c:v>
                </c:pt>
                <c:pt idx="15">
                  <c:v>15.9925</c:v>
                </c:pt>
                <c:pt idx="16">
                  <c:v>15.945</c:v>
                </c:pt>
                <c:pt idx="17">
                  <c:v>16.012499999999999</c:v>
                </c:pt>
                <c:pt idx="18">
                  <c:v>15.982500000000002</c:v>
                </c:pt>
                <c:pt idx="19">
                  <c:v>16.015000000000001</c:v>
                </c:pt>
                <c:pt idx="20">
                  <c:v>16.002499999999998</c:v>
                </c:pt>
                <c:pt idx="21">
                  <c:v>15.895</c:v>
                </c:pt>
                <c:pt idx="22">
                  <c:v>15.97</c:v>
                </c:pt>
                <c:pt idx="23">
                  <c:v>15.875</c:v>
                </c:pt>
                <c:pt idx="24">
                  <c:v>15.940000000000001</c:v>
                </c:pt>
              </c:numCache>
            </c:numRef>
          </c:val>
          <c:smooth val="0"/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ln w="28575" cap="rnd">
              <a:solidFill>
                <a:srgbClr val="0099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9634387708592084E-2"/>
                  <c:y val="-7.358184620403167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800" b="1" i="0" u="none" strike="noStrike" kern="1200" baseline="0">
                      <a:solidFill>
                        <a:srgbClr val="0099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Sheet1!$A$2:$A$26</c:f>
              <c:numCache>
                <c:formatCode>General</c:formatCode>
                <c:ptCount val="2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</c:numCache>
            </c:numRef>
          </c:cat>
          <c:val>
            <c:numRef>
              <c:f>Sheet1!$J$2:$J$26</c:f>
              <c:numCache>
                <c:formatCode>0.00</c:formatCode>
                <c:ptCount val="25"/>
                <c:pt idx="0">
                  <c:v>15.93</c:v>
                </c:pt>
                <c:pt idx="1">
                  <c:v>15.93</c:v>
                </c:pt>
                <c:pt idx="2">
                  <c:v>15.93</c:v>
                </c:pt>
                <c:pt idx="3">
                  <c:v>15.93</c:v>
                </c:pt>
                <c:pt idx="4">
                  <c:v>15.93</c:v>
                </c:pt>
                <c:pt idx="5">
                  <c:v>15.93</c:v>
                </c:pt>
                <c:pt idx="6">
                  <c:v>15.93</c:v>
                </c:pt>
                <c:pt idx="7">
                  <c:v>15.93</c:v>
                </c:pt>
                <c:pt idx="8">
                  <c:v>15.93</c:v>
                </c:pt>
                <c:pt idx="9">
                  <c:v>15.93</c:v>
                </c:pt>
                <c:pt idx="10">
                  <c:v>15.93</c:v>
                </c:pt>
                <c:pt idx="11">
                  <c:v>15.93</c:v>
                </c:pt>
                <c:pt idx="12">
                  <c:v>15.93</c:v>
                </c:pt>
                <c:pt idx="13">
                  <c:v>15.93</c:v>
                </c:pt>
                <c:pt idx="14">
                  <c:v>15.93</c:v>
                </c:pt>
                <c:pt idx="15">
                  <c:v>15.93</c:v>
                </c:pt>
                <c:pt idx="16">
                  <c:v>15.93</c:v>
                </c:pt>
                <c:pt idx="17">
                  <c:v>15.93</c:v>
                </c:pt>
                <c:pt idx="18">
                  <c:v>15.93</c:v>
                </c:pt>
                <c:pt idx="19">
                  <c:v>15.93</c:v>
                </c:pt>
                <c:pt idx="20">
                  <c:v>15.93</c:v>
                </c:pt>
                <c:pt idx="21">
                  <c:v>15.93</c:v>
                </c:pt>
                <c:pt idx="22">
                  <c:v>15.93</c:v>
                </c:pt>
                <c:pt idx="23">
                  <c:v>15.93</c:v>
                </c:pt>
                <c:pt idx="24">
                  <c:v>15.93</c:v>
                </c:pt>
              </c:numCache>
            </c:numRef>
          </c:val>
          <c:smooth val="0"/>
        </c:ser>
        <c:ser>
          <c:idx val="2"/>
          <c:order val="4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4223145702365354"/>
                  <c:y val="2.60574693900231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Sheet1!$A$2:$A$26</c:f>
              <c:numCache>
                <c:formatCode>General</c:formatCode>
                <c:ptCount val="2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</c:numCache>
            </c:numRef>
          </c:cat>
          <c:val>
            <c:numRef>
              <c:f>Sheet1!$K$2:$K$26</c:f>
              <c:numCache>
                <c:formatCode>0.00</c:formatCode>
                <c:ptCount val="25"/>
                <c:pt idx="0">
                  <c:v>16.083920574890911</c:v>
                </c:pt>
                <c:pt idx="1">
                  <c:v>16.083920574890911</c:v>
                </c:pt>
                <c:pt idx="2">
                  <c:v>16.083920574890911</c:v>
                </c:pt>
                <c:pt idx="3">
                  <c:v>16.083920574890911</c:v>
                </c:pt>
                <c:pt idx="4">
                  <c:v>16.083920574890911</c:v>
                </c:pt>
                <c:pt idx="5">
                  <c:v>16.083920574890911</c:v>
                </c:pt>
                <c:pt idx="6">
                  <c:v>16.083920574890911</c:v>
                </c:pt>
                <c:pt idx="7">
                  <c:v>16.083920574890911</c:v>
                </c:pt>
                <c:pt idx="8">
                  <c:v>16.083920574890911</c:v>
                </c:pt>
                <c:pt idx="9">
                  <c:v>16.083920574890911</c:v>
                </c:pt>
                <c:pt idx="10">
                  <c:v>16.083920574890911</c:v>
                </c:pt>
                <c:pt idx="11">
                  <c:v>16.083920574890911</c:v>
                </c:pt>
                <c:pt idx="12">
                  <c:v>16.083920574890911</c:v>
                </c:pt>
                <c:pt idx="13">
                  <c:v>16.083920574890911</c:v>
                </c:pt>
                <c:pt idx="14">
                  <c:v>16.083920574890911</c:v>
                </c:pt>
                <c:pt idx="15">
                  <c:v>16.083920574890911</c:v>
                </c:pt>
                <c:pt idx="16">
                  <c:v>16.083920574890911</c:v>
                </c:pt>
                <c:pt idx="17">
                  <c:v>16.083920574890911</c:v>
                </c:pt>
                <c:pt idx="18">
                  <c:v>16.083920574890911</c:v>
                </c:pt>
                <c:pt idx="19">
                  <c:v>16.083920574890911</c:v>
                </c:pt>
                <c:pt idx="20">
                  <c:v>16.083920574890911</c:v>
                </c:pt>
                <c:pt idx="21">
                  <c:v>16.083920574890911</c:v>
                </c:pt>
                <c:pt idx="22">
                  <c:v>16.083920574890911</c:v>
                </c:pt>
                <c:pt idx="23">
                  <c:v>16.083920574890911</c:v>
                </c:pt>
                <c:pt idx="24">
                  <c:v>16.083920574890911</c:v>
                </c:pt>
              </c:numCache>
            </c:numRef>
          </c:val>
          <c:smooth val="0"/>
        </c:ser>
        <c:ser>
          <c:idx val="3"/>
          <c:order val="5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42519878971791653"/>
                  <c:y val="2.84456049210145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Sheet1!$A$2:$A$26</c:f>
              <c:numCache>
                <c:formatCode>General</c:formatCode>
                <c:ptCount val="2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</c:numCache>
            </c:numRef>
          </c:cat>
          <c:val>
            <c:numRef>
              <c:f>Sheet1!$L$2:$L$26</c:f>
              <c:numCache>
                <c:formatCode>0.00</c:formatCode>
                <c:ptCount val="25"/>
                <c:pt idx="0">
                  <c:v>15.776079425109089</c:v>
                </c:pt>
                <c:pt idx="1">
                  <c:v>15.776079425109089</c:v>
                </c:pt>
                <c:pt idx="2">
                  <c:v>15.776079425109089</c:v>
                </c:pt>
                <c:pt idx="3">
                  <c:v>15.776079425109089</c:v>
                </c:pt>
                <c:pt idx="4">
                  <c:v>15.776079425109089</c:v>
                </c:pt>
                <c:pt idx="5">
                  <c:v>15.776079425109089</c:v>
                </c:pt>
                <c:pt idx="6">
                  <c:v>15.776079425109089</c:v>
                </c:pt>
                <c:pt idx="7">
                  <c:v>15.776079425109089</c:v>
                </c:pt>
                <c:pt idx="8">
                  <c:v>15.776079425109089</c:v>
                </c:pt>
                <c:pt idx="9">
                  <c:v>15.776079425109089</c:v>
                </c:pt>
                <c:pt idx="10">
                  <c:v>15.776079425109089</c:v>
                </c:pt>
                <c:pt idx="11">
                  <c:v>15.776079425109089</c:v>
                </c:pt>
                <c:pt idx="12">
                  <c:v>15.776079425109089</c:v>
                </c:pt>
                <c:pt idx="13">
                  <c:v>15.776079425109089</c:v>
                </c:pt>
                <c:pt idx="14">
                  <c:v>15.776079425109089</c:v>
                </c:pt>
                <c:pt idx="15">
                  <c:v>15.776079425109089</c:v>
                </c:pt>
                <c:pt idx="16">
                  <c:v>15.776079425109089</c:v>
                </c:pt>
                <c:pt idx="17">
                  <c:v>15.776079425109089</c:v>
                </c:pt>
                <c:pt idx="18">
                  <c:v>15.776079425109089</c:v>
                </c:pt>
                <c:pt idx="19">
                  <c:v>15.776079425109089</c:v>
                </c:pt>
                <c:pt idx="20">
                  <c:v>15.776079425109089</c:v>
                </c:pt>
                <c:pt idx="21">
                  <c:v>15.776079425109089</c:v>
                </c:pt>
                <c:pt idx="22">
                  <c:v>15.776079425109089</c:v>
                </c:pt>
                <c:pt idx="23">
                  <c:v>15.776079425109089</c:v>
                </c:pt>
                <c:pt idx="24">
                  <c:v>15.776079425109089</c:v>
                </c:pt>
              </c:numCache>
            </c:numRef>
          </c:val>
          <c:smooth val="0"/>
        </c:ser>
        <c:ser>
          <c:idx val="4"/>
          <c:order val="6"/>
          <c:spPr>
            <a:ln w="28575" cap="rnd">
              <a:solidFill>
                <a:srgbClr val="FF0000"/>
              </a:solidFill>
              <a:prstDash val="lgDash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6440051043871704E-3"/>
                  <c:y val="-2.07429769983786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Sheet1!$M$2:$M$26</c:f>
              <c:numCache>
                <c:formatCode>0.00</c:formatCode>
                <c:ptCount val="25"/>
                <c:pt idx="0">
                  <c:v>16.032613716593939</c:v>
                </c:pt>
                <c:pt idx="1">
                  <c:v>16.032613716593939</c:v>
                </c:pt>
                <c:pt idx="2">
                  <c:v>16.032613716593939</c:v>
                </c:pt>
                <c:pt idx="3">
                  <c:v>16.032613716593939</c:v>
                </c:pt>
                <c:pt idx="4">
                  <c:v>16.032613716593939</c:v>
                </c:pt>
                <c:pt idx="5">
                  <c:v>16.032613716593939</c:v>
                </c:pt>
                <c:pt idx="6">
                  <c:v>16.032613716593939</c:v>
                </c:pt>
                <c:pt idx="7">
                  <c:v>16.032613716593939</c:v>
                </c:pt>
                <c:pt idx="8">
                  <c:v>16.032613716593939</c:v>
                </c:pt>
                <c:pt idx="9">
                  <c:v>16.032613716593939</c:v>
                </c:pt>
                <c:pt idx="10">
                  <c:v>16.032613716593939</c:v>
                </c:pt>
                <c:pt idx="11">
                  <c:v>16.032613716593939</c:v>
                </c:pt>
                <c:pt idx="12">
                  <c:v>16.032613716593939</c:v>
                </c:pt>
                <c:pt idx="13">
                  <c:v>16.032613716593939</c:v>
                </c:pt>
                <c:pt idx="14">
                  <c:v>16.032613716593939</c:v>
                </c:pt>
                <c:pt idx="15">
                  <c:v>16.032613716593939</c:v>
                </c:pt>
                <c:pt idx="16">
                  <c:v>16.032613716593939</c:v>
                </c:pt>
                <c:pt idx="17">
                  <c:v>16.032613716593939</c:v>
                </c:pt>
                <c:pt idx="18">
                  <c:v>16.032613716593939</c:v>
                </c:pt>
                <c:pt idx="19">
                  <c:v>16.032613716593939</c:v>
                </c:pt>
                <c:pt idx="20">
                  <c:v>16.032613716593939</c:v>
                </c:pt>
                <c:pt idx="21">
                  <c:v>16.032613716593939</c:v>
                </c:pt>
                <c:pt idx="22">
                  <c:v>16.032613716593939</c:v>
                </c:pt>
                <c:pt idx="23">
                  <c:v>16.032613716593939</c:v>
                </c:pt>
                <c:pt idx="24">
                  <c:v>16.032613716593939</c:v>
                </c:pt>
              </c:numCache>
            </c:numRef>
          </c:val>
          <c:smooth val="0"/>
        </c:ser>
        <c:ser>
          <c:idx val="5"/>
          <c:order val="7"/>
          <c:spPr>
            <a:ln w="28575" cap="rnd">
              <a:solidFill>
                <a:srgbClr val="FF0000"/>
              </a:solidFill>
              <a:prstDash val="lgDash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0861148450776706E-3"/>
                  <c:y val="2.02986816039439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Sheet1!$N$2:$N$26</c:f>
              <c:numCache>
                <c:formatCode>0.00</c:formatCode>
                <c:ptCount val="25"/>
                <c:pt idx="0">
                  <c:v>15.827386283406058</c:v>
                </c:pt>
                <c:pt idx="1">
                  <c:v>15.827386283406058</c:v>
                </c:pt>
                <c:pt idx="2">
                  <c:v>15.827386283406058</c:v>
                </c:pt>
                <c:pt idx="3">
                  <c:v>15.827386283406058</c:v>
                </c:pt>
                <c:pt idx="4">
                  <c:v>15.827386283406058</c:v>
                </c:pt>
                <c:pt idx="5">
                  <c:v>15.827386283406058</c:v>
                </c:pt>
                <c:pt idx="6">
                  <c:v>15.827386283406058</c:v>
                </c:pt>
                <c:pt idx="7">
                  <c:v>15.827386283406058</c:v>
                </c:pt>
                <c:pt idx="8">
                  <c:v>15.827386283406058</c:v>
                </c:pt>
                <c:pt idx="9">
                  <c:v>15.827386283406058</c:v>
                </c:pt>
                <c:pt idx="10">
                  <c:v>15.827386283406058</c:v>
                </c:pt>
                <c:pt idx="11">
                  <c:v>15.827386283406058</c:v>
                </c:pt>
                <c:pt idx="12">
                  <c:v>15.827386283406058</c:v>
                </c:pt>
                <c:pt idx="13">
                  <c:v>15.827386283406058</c:v>
                </c:pt>
                <c:pt idx="14">
                  <c:v>15.827386283406058</c:v>
                </c:pt>
                <c:pt idx="15">
                  <c:v>15.827386283406058</c:v>
                </c:pt>
                <c:pt idx="16">
                  <c:v>15.827386283406058</c:v>
                </c:pt>
                <c:pt idx="17">
                  <c:v>15.827386283406058</c:v>
                </c:pt>
                <c:pt idx="18">
                  <c:v>15.827386283406058</c:v>
                </c:pt>
                <c:pt idx="19">
                  <c:v>15.827386283406058</c:v>
                </c:pt>
                <c:pt idx="20">
                  <c:v>15.827386283406058</c:v>
                </c:pt>
                <c:pt idx="21">
                  <c:v>15.827386283406058</c:v>
                </c:pt>
                <c:pt idx="22">
                  <c:v>15.827386283406058</c:v>
                </c:pt>
                <c:pt idx="23">
                  <c:v>15.827386283406058</c:v>
                </c:pt>
                <c:pt idx="24">
                  <c:v>15.827386283406058</c:v>
                </c:pt>
              </c:numCache>
            </c:numRef>
          </c:val>
          <c:smooth val="0"/>
        </c:ser>
        <c:ser>
          <c:idx val="6"/>
          <c:order val="8"/>
          <c:spPr>
            <a:ln w="28575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0861148450776706E-3"/>
                  <c:y val="-2.13184714183094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Sheet1!$O$2:$O$26</c:f>
              <c:numCache>
                <c:formatCode>0.00</c:formatCode>
                <c:ptCount val="25"/>
                <c:pt idx="0">
                  <c:v>15.98130685829697</c:v>
                </c:pt>
                <c:pt idx="1">
                  <c:v>15.98130685829697</c:v>
                </c:pt>
                <c:pt idx="2">
                  <c:v>15.98130685829697</c:v>
                </c:pt>
                <c:pt idx="3">
                  <c:v>15.98130685829697</c:v>
                </c:pt>
                <c:pt idx="4">
                  <c:v>15.98130685829697</c:v>
                </c:pt>
                <c:pt idx="5">
                  <c:v>15.98130685829697</c:v>
                </c:pt>
                <c:pt idx="6">
                  <c:v>15.98130685829697</c:v>
                </c:pt>
                <c:pt idx="7">
                  <c:v>15.98130685829697</c:v>
                </c:pt>
                <c:pt idx="8">
                  <c:v>15.98130685829697</c:v>
                </c:pt>
                <c:pt idx="9">
                  <c:v>15.98130685829697</c:v>
                </c:pt>
                <c:pt idx="10">
                  <c:v>15.98130685829697</c:v>
                </c:pt>
                <c:pt idx="11">
                  <c:v>15.98130685829697</c:v>
                </c:pt>
                <c:pt idx="12">
                  <c:v>15.98130685829697</c:v>
                </c:pt>
                <c:pt idx="13">
                  <c:v>15.98130685829697</c:v>
                </c:pt>
                <c:pt idx="14">
                  <c:v>15.98130685829697</c:v>
                </c:pt>
                <c:pt idx="15">
                  <c:v>15.98130685829697</c:v>
                </c:pt>
                <c:pt idx="16">
                  <c:v>15.98130685829697</c:v>
                </c:pt>
                <c:pt idx="17">
                  <c:v>15.98130685829697</c:v>
                </c:pt>
                <c:pt idx="18">
                  <c:v>15.98130685829697</c:v>
                </c:pt>
                <c:pt idx="19">
                  <c:v>15.98130685829697</c:v>
                </c:pt>
                <c:pt idx="20">
                  <c:v>15.98130685829697</c:v>
                </c:pt>
                <c:pt idx="21">
                  <c:v>15.98130685829697</c:v>
                </c:pt>
                <c:pt idx="22">
                  <c:v>15.98130685829697</c:v>
                </c:pt>
                <c:pt idx="23">
                  <c:v>15.98130685829697</c:v>
                </c:pt>
                <c:pt idx="24">
                  <c:v>15.98130685829697</c:v>
                </c:pt>
              </c:numCache>
            </c:numRef>
          </c:val>
          <c:smooth val="0"/>
        </c:ser>
        <c:ser>
          <c:idx val="7"/>
          <c:order val="9"/>
          <c:spPr>
            <a:ln w="28575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0861148450776706E-3"/>
                  <c:y val="1.68114594641256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Sheet1!$P$2:$P$26</c:f>
              <c:numCache>
                <c:formatCode>0.00</c:formatCode>
                <c:ptCount val="25"/>
                <c:pt idx="0">
                  <c:v>15.87869314170303</c:v>
                </c:pt>
                <c:pt idx="1">
                  <c:v>15.87869314170303</c:v>
                </c:pt>
                <c:pt idx="2">
                  <c:v>15.87869314170303</c:v>
                </c:pt>
                <c:pt idx="3">
                  <c:v>15.87869314170303</c:v>
                </c:pt>
                <c:pt idx="4">
                  <c:v>15.87869314170303</c:v>
                </c:pt>
                <c:pt idx="5">
                  <c:v>15.87869314170303</c:v>
                </c:pt>
                <c:pt idx="6">
                  <c:v>15.87869314170303</c:v>
                </c:pt>
                <c:pt idx="7">
                  <c:v>15.87869314170303</c:v>
                </c:pt>
                <c:pt idx="8">
                  <c:v>15.87869314170303</c:v>
                </c:pt>
                <c:pt idx="9">
                  <c:v>15.87869314170303</c:v>
                </c:pt>
                <c:pt idx="10">
                  <c:v>15.87869314170303</c:v>
                </c:pt>
                <c:pt idx="11">
                  <c:v>15.87869314170303</c:v>
                </c:pt>
                <c:pt idx="12">
                  <c:v>15.87869314170303</c:v>
                </c:pt>
                <c:pt idx="13">
                  <c:v>15.87869314170303</c:v>
                </c:pt>
                <c:pt idx="14">
                  <c:v>15.87869314170303</c:v>
                </c:pt>
                <c:pt idx="15">
                  <c:v>15.87869314170303</c:v>
                </c:pt>
                <c:pt idx="16">
                  <c:v>15.87869314170303</c:v>
                </c:pt>
                <c:pt idx="17">
                  <c:v>15.87869314170303</c:v>
                </c:pt>
                <c:pt idx="18">
                  <c:v>15.87869314170303</c:v>
                </c:pt>
                <c:pt idx="19">
                  <c:v>15.87869314170303</c:v>
                </c:pt>
                <c:pt idx="20">
                  <c:v>15.87869314170303</c:v>
                </c:pt>
                <c:pt idx="21">
                  <c:v>15.87869314170303</c:v>
                </c:pt>
                <c:pt idx="22">
                  <c:v>15.87869314170303</c:v>
                </c:pt>
                <c:pt idx="23">
                  <c:v>15.87869314170303</c:v>
                </c:pt>
                <c:pt idx="24">
                  <c:v>15.87869314170303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2450856"/>
        <c:axId val="372451248"/>
      </c:lineChart>
      <c:catAx>
        <c:axId val="37245085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2451248"/>
        <c:crosses val="autoZero"/>
        <c:auto val="1"/>
        <c:lblAlgn val="ctr"/>
        <c:lblOffset val="100"/>
        <c:noMultiLvlLbl val="0"/>
      </c:catAx>
      <c:valAx>
        <c:axId val="372451248"/>
        <c:scaling>
          <c:orientation val="minMax"/>
          <c:min val="15.6"/>
        </c:scaling>
        <c:delete val="0"/>
        <c:axPos val="l"/>
        <c:numFmt formatCode="0.0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24508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'x-bar'!$G$3:$G$7</c:f>
              <c:numCache>
                <c:formatCode>0.000</c:formatCode>
                <c:ptCount val="5"/>
                <c:pt idx="0">
                  <c:v>0.91999999999999993</c:v>
                </c:pt>
                <c:pt idx="1">
                  <c:v>1.1000000000000001</c:v>
                </c:pt>
                <c:pt idx="2">
                  <c:v>0.8</c:v>
                </c:pt>
                <c:pt idx="3">
                  <c:v>0.92500000000000004</c:v>
                </c:pt>
                <c:pt idx="4">
                  <c:v>1</c:v>
                </c:pt>
              </c:numCache>
            </c:numRef>
          </c:val>
          <c:smooth val="0"/>
        </c:ser>
        <c:ser>
          <c:idx val="1"/>
          <c:order val="1"/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9134405074365694E-2"/>
                  <c:y val="-1.15394429862933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'x-bar'!$L$3:$L$7</c:f>
              <c:numCache>
                <c:formatCode>0.00</c:formatCode>
                <c:ptCount val="5"/>
                <c:pt idx="0">
                  <c:v>0.94900000000000007</c:v>
                </c:pt>
                <c:pt idx="1">
                  <c:v>0.94900000000000007</c:v>
                </c:pt>
                <c:pt idx="2">
                  <c:v>0.94900000000000007</c:v>
                </c:pt>
                <c:pt idx="3">
                  <c:v>0.94900000000000007</c:v>
                </c:pt>
                <c:pt idx="4">
                  <c:v>0.94900000000000007</c:v>
                </c:pt>
              </c:numCache>
            </c:numRef>
          </c:val>
          <c:smooth val="0"/>
        </c:ser>
        <c:ser>
          <c:idx val="2"/>
          <c:order val="2"/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9284776902887141E-2"/>
                  <c:y val="3.288406237818355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'x-bar'!$M$3:$M$7</c:f>
              <c:numCache>
                <c:formatCode>0.00</c:formatCode>
                <c:ptCount val="5"/>
                <c:pt idx="0">
                  <c:v>1.0948</c:v>
                </c:pt>
                <c:pt idx="1">
                  <c:v>1.0948</c:v>
                </c:pt>
                <c:pt idx="2">
                  <c:v>1.0948</c:v>
                </c:pt>
                <c:pt idx="3">
                  <c:v>1.0948</c:v>
                </c:pt>
                <c:pt idx="4">
                  <c:v>1.0948</c:v>
                </c:pt>
              </c:numCache>
            </c:numRef>
          </c:val>
          <c:smooth val="0"/>
        </c:ser>
        <c:ser>
          <c:idx val="3"/>
          <c:order val="3"/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6819499125109362E-2"/>
                  <c:y val="-8.8619130941969835E-4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705927384076966E-2"/>
                      <c:h val="0.12541666666666668"/>
                    </c:manualLayout>
                  </c15:layout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'x-bar'!$N$3:$N$7</c:f>
              <c:numCache>
                <c:formatCode>0.00</c:formatCode>
                <c:ptCount val="5"/>
                <c:pt idx="0">
                  <c:v>0.80320000000000014</c:v>
                </c:pt>
                <c:pt idx="1">
                  <c:v>0.80320000000000014</c:v>
                </c:pt>
                <c:pt idx="2">
                  <c:v>0.80320000000000014</c:v>
                </c:pt>
                <c:pt idx="3">
                  <c:v>0.80320000000000014</c:v>
                </c:pt>
                <c:pt idx="4">
                  <c:v>0.80320000000000014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9828320"/>
        <c:axId val="259826360"/>
      </c:lineChart>
      <c:catAx>
        <c:axId val="2598283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Sample (Truckload) No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826360"/>
        <c:crosses val="autoZero"/>
        <c:auto val="1"/>
        <c:lblAlgn val="ctr"/>
        <c:lblOffset val="100"/>
        <c:noMultiLvlLbl val="0"/>
      </c:catAx>
      <c:valAx>
        <c:axId val="259826360"/>
        <c:scaling>
          <c:orientation val="minMax"/>
          <c:min val="0.60000000000000009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Breaking Strength</a:t>
                </a:r>
                <a:r>
                  <a:rPr lang="en-US" sz="1200" b="1" baseline="0" dirty="0" smtClean="0">
                    <a:solidFill>
                      <a:schemeClr val="tx1"/>
                    </a:solidFill>
                  </a:rPr>
                  <a:t> (</a:t>
                </a:r>
                <a:r>
                  <a:rPr lang="en-US" sz="1200" b="1" dirty="0" smtClean="0">
                    <a:solidFill>
                      <a:schemeClr val="tx1"/>
                    </a:solidFill>
                  </a:rPr>
                  <a:t>tonne)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828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'x-bar'!$G$3:$G$7</c:f>
              <c:numCache>
                <c:formatCode>0.000</c:formatCode>
                <c:ptCount val="5"/>
                <c:pt idx="0">
                  <c:v>0.91999999999999993</c:v>
                </c:pt>
                <c:pt idx="1">
                  <c:v>1.1000000000000001</c:v>
                </c:pt>
                <c:pt idx="2">
                  <c:v>0.8</c:v>
                </c:pt>
                <c:pt idx="3">
                  <c:v>0.92500000000000004</c:v>
                </c:pt>
                <c:pt idx="4">
                  <c:v>1</c:v>
                </c:pt>
              </c:numCache>
            </c:numRef>
          </c:val>
          <c:smooth val="0"/>
        </c:ser>
        <c:ser>
          <c:idx val="1"/>
          <c:order val="1"/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9875145815106449E-2"/>
                  <c:y val="-2.280183727034120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'x-bar'!$L$3:$L$7</c:f>
              <c:numCache>
                <c:formatCode>0.00</c:formatCode>
                <c:ptCount val="5"/>
                <c:pt idx="0">
                  <c:v>0.94900000000000007</c:v>
                </c:pt>
                <c:pt idx="1">
                  <c:v>0.94900000000000007</c:v>
                </c:pt>
                <c:pt idx="2">
                  <c:v>0.94900000000000007</c:v>
                </c:pt>
                <c:pt idx="3">
                  <c:v>0.94900000000000007</c:v>
                </c:pt>
                <c:pt idx="4">
                  <c:v>0.94900000000000007</c:v>
                </c:pt>
              </c:numCache>
            </c:numRef>
          </c:val>
          <c:smooth val="0"/>
        </c:ser>
        <c:ser>
          <c:idx val="2"/>
          <c:order val="2"/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9284776902887141E-2"/>
                  <c:y val="-1.06003937007874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'x-bar'!$M$3:$M$7</c:f>
              <c:numCache>
                <c:formatCode>0.00</c:formatCode>
                <c:ptCount val="5"/>
                <c:pt idx="0">
                  <c:v>1.1573812611536847</c:v>
                </c:pt>
                <c:pt idx="1">
                  <c:v>1.1573812611536847</c:v>
                </c:pt>
                <c:pt idx="2">
                  <c:v>1.1573812611536847</c:v>
                </c:pt>
                <c:pt idx="3">
                  <c:v>1.1573812611536847</c:v>
                </c:pt>
                <c:pt idx="4">
                  <c:v>1.1573812611536847</c:v>
                </c:pt>
              </c:numCache>
            </c:numRef>
          </c:val>
          <c:smooth val="0"/>
        </c:ser>
        <c:ser>
          <c:idx val="3"/>
          <c:order val="3"/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9875145815106449E-2"/>
                  <c:y val="1.0687882764654419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'x-bar'!$N$3:$N$7</c:f>
              <c:numCache>
                <c:formatCode>0.00</c:formatCode>
                <c:ptCount val="5"/>
                <c:pt idx="0">
                  <c:v>0.74061873884631546</c:v>
                </c:pt>
                <c:pt idx="1">
                  <c:v>0.74061873884631546</c:v>
                </c:pt>
                <c:pt idx="2">
                  <c:v>0.74061873884631546</c:v>
                </c:pt>
                <c:pt idx="3">
                  <c:v>0.74061873884631546</c:v>
                </c:pt>
                <c:pt idx="4">
                  <c:v>0.74061873884631546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0402544"/>
        <c:axId val="260402152"/>
      </c:lineChart>
      <c:catAx>
        <c:axId val="2604025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Sample (Truckload)</a:t>
                </a:r>
                <a:r>
                  <a:rPr lang="en-US" sz="1200" b="1" baseline="0" dirty="0" smtClean="0">
                    <a:solidFill>
                      <a:schemeClr val="tx1"/>
                    </a:solidFill>
                  </a:rPr>
                  <a:t> No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0402152"/>
        <c:crosses val="autoZero"/>
        <c:auto val="1"/>
        <c:lblAlgn val="ctr"/>
        <c:lblOffset val="100"/>
        <c:noMultiLvlLbl val="0"/>
      </c:catAx>
      <c:valAx>
        <c:axId val="260402152"/>
        <c:scaling>
          <c:orientation val="minMax"/>
          <c:min val="0.60000000000000009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i="0" u="none" strike="noStrike" baseline="0" dirty="0" smtClean="0">
                    <a:effectLst/>
                  </a:rPr>
                  <a:t>Breaking Strength (</a:t>
                </a:r>
                <a:r>
                  <a:rPr lang="en-US" sz="1200" b="1" dirty="0" smtClean="0">
                    <a:solidFill>
                      <a:schemeClr val="tx1"/>
                    </a:solidFill>
                  </a:rPr>
                  <a:t>tonne)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0402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R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'x-bar'!$G$3:$G$7</c:f>
              <c:numCache>
                <c:formatCode>0.00</c:formatCode>
                <c:ptCount val="5"/>
                <c:pt idx="0">
                  <c:v>0.19999999999999996</c:v>
                </c:pt>
                <c:pt idx="1">
                  <c:v>0.19999999999999996</c:v>
                </c:pt>
                <c:pt idx="2">
                  <c:v>0</c:v>
                </c:pt>
                <c:pt idx="3">
                  <c:v>9.9999999999999978E-2</c:v>
                </c:pt>
                <c:pt idx="4">
                  <c:v>0.5</c:v>
                </c:pt>
              </c:numCache>
            </c:numRef>
          </c:val>
          <c:smooth val="0"/>
        </c:ser>
        <c:ser>
          <c:idx val="1"/>
          <c:order val="1"/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0905321297843132E-2"/>
                  <c:y val="4.40162340818508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'x-bar'!$J$3:$J$7</c:f>
              <c:numCache>
                <c:formatCode>0.00</c:formatCode>
                <c:ptCount val="5"/>
                <c:pt idx="0">
                  <c:v>0.19999999999999998</c:v>
                </c:pt>
                <c:pt idx="1">
                  <c:v>0.19999999999999998</c:v>
                </c:pt>
                <c:pt idx="2">
                  <c:v>0.19999999999999998</c:v>
                </c:pt>
                <c:pt idx="3">
                  <c:v>0.19999999999999998</c:v>
                </c:pt>
                <c:pt idx="4">
                  <c:v>0.19999999999999998</c:v>
                </c:pt>
              </c:numCache>
            </c:numRef>
          </c:val>
          <c:smooth val="0"/>
        </c:ser>
        <c:ser>
          <c:idx val="2"/>
          <c:order val="2"/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6263957157143449E-2"/>
                  <c:y val="-7.07854573733839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'x-bar'!$K$3:$K$7</c:f>
              <c:numCache>
                <c:formatCode>0.00</c:formatCode>
                <c:ptCount val="5"/>
                <c:pt idx="0">
                  <c:v>0.45639999999999997</c:v>
                </c:pt>
                <c:pt idx="1">
                  <c:v>0.45639999999999997</c:v>
                </c:pt>
                <c:pt idx="2">
                  <c:v>0.45639999999999997</c:v>
                </c:pt>
                <c:pt idx="3">
                  <c:v>0.45639999999999997</c:v>
                </c:pt>
                <c:pt idx="4">
                  <c:v>0.45639999999999997</c:v>
                </c:pt>
              </c:numCache>
            </c:numRef>
          </c:val>
          <c:smooth val="0"/>
        </c:ser>
        <c:ser>
          <c:idx val="3"/>
          <c:order val="3"/>
          <c:spPr>
            <a:ln w="381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9603059457268468E-2"/>
                  <c:y val="-5.6441686108680861E-2"/>
                </c:manualLayout>
              </c:layout>
              <c:numFmt formatCode="#,##0.0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129616168310402"/>
                      <c:h val="0.10072518712938661"/>
                    </c:manualLayout>
                  </c15:layout>
                </c:ext>
              </c:extLst>
            </c:dLbl>
            <c:numFmt formatCode="#,##0.0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'x-bar'!$L$3:$L$7</c:f>
              <c:numCache>
                <c:formatCode>0.00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4464240"/>
        <c:axId val="374465024"/>
      </c:lineChart>
      <c:catAx>
        <c:axId val="3744642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/>
                  <a:t>Sample No</a:t>
                </a:r>
                <a:r>
                  <a:rPr lang="en-US" sz="1200" b="1" i="0" u="none" strike="noStrike" baseline="0" dirty="0" smtClean="0">
                    <a:effectLst/>
                  </a:rPr>
                  <a:t> (Truckload No)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4465024"/>
        <c:crosses val="autoZero"/>
        <c:auto val="1"/>
        <c:lblAlgn val="ctr"/>
        <c:lblOffset val="100"/>
        <c:noMultiLvlLbl val="0"/>
      </c:catAx>
      <c:valAx>
        <c:axId val="3744650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Range (tonne)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446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'x-bar'!$G$3:$G$7</c:f>
              <c:numCache>
                <c:formatCode>0.000</c:formatCode>
                <c:ptCount val="5"/>
                <c:pt idx="0">
                  <c:v>0.91999999999999993</c:v>
                </c:pt>
                <c:pt idx="1">
                  <c:v>1.1000000000000001</c:v>
                </c:pt>
                <c:pt idx="2">
                  <c:v>0.8</c:v>
                </c:pt>
                <c:pt idx="3">
                  <c:v>0.92500000000000004</c:v>
                </c:pt>
                <c:pt idx="4">
                  <c:v>1</c:v>
                </c:pt>
              </c:numCache>
            </c:numRef>
          </c:val>
          <c:smooth val="0"/>
        </c:ser>
        <c:ser>
          <c:idx val="1"/>
          <c:order val="1"/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9134405074365694E-2"/>
                  <c:y val="-1.15394429862933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'x-bar'!$L$3:$L$7</c:f>
              <c:numCache>
                <c:formatCode>0.00</c:formatCode>
                <c:ptCount val="5"/>
                <c:pt idx="0">
                  <c:v>0.94900000000000007</c:v>
                </c:pt>
                <c:pt idx="1">
                  <c:v>0.94900000000000007</c:v>
                </c:pt>
                <c:pt idx="2">
                  <c:v>0.94900000000000007</c:v>
                </c:pt>
                <c:pt idx="3">
                  <c:v>0.94900000000000007</c:v>
                </c:pt>
                <c:pt idx="4">
                  <c:v>0.94900000000000007</c:v>
                </c:pt>
              </c:numCache>
            </c:numRef>
          </c:val>
          <c:smooth val="0"/>
        </c:ser>
        <c:ser>
          <c:idx val="2"/>
          <c:order val="2"/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9284776902887141E-2"/>
                  <c:y val="3.288406237818355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'x-bar'!$M$3:$M$7</c:f>
              <c:numCache>
                <c:formatCode>0.00</c:formatCode>
                <c:ptCount val="5"/>
                <c:pt idx="0">
                  <c:v>1.0948</c:v>
                </c:pt>
                <c:pt idx="1">
                  <c:v>1.0948</c:v>
                </c:pt>
                <c:pt idx="2">
                  <c:v>1.0948</c:v>
                </c:pt>
                <c:pt idx="3">
                  <c:v>1.0948</c:v>
                </c:pt>
                <c:pt idx="4">
                  <c:v>1.0948</c:v>
                </c:pt>
              </c:numCache>
            </c:numRef>
          </c:val>
          <c:smooth val="0"/>
        </c:ser>
        <c:ser>
          <c:idx val="3"/>
          <c:order val="3"/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6819499125109362E-2"/>
                  <c:y val="-8.8619130941969835E-4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705927384076966E-2"/>
                      <c:h val="0.12541666666666668"/>
                    </c:manualLayout>
                  </c15:layout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'x-bar'!$N$3:$N$7</c:f>
              <c:numCache>
                <c:formatCode>0.00</c:formatCode>
                <c:ptCount val="5"/>
                <c:pt idx="0">
                  <c:v>0.80320000000000014</c:v>
                </c:pt>
                <c:pt idx="1">
                  <c:v>0.80320000000000014</c:v>
                </c:pt>
                <c:pt idx="2">
                  <c:v>0.80320000000000014</c:v>
                </c:pt>
                <c:pt idx="3">
                  <c:v>0.80320000000000014</c:v>
                </c:pt>
                <c:pt idx="4">
                  <c:v>0.80320000000000014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4466200"/>
        <c:axId val="374465808"/>
      </c:lineChart>
      <c:catAx>
        <c:axId val="3744662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Sample (Truckload) No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4465808"/>
        <c:crosses val="autoZero"/>
        <c:auto val="1"/>
        <c:lblAlgn val="ctr"/>
        <c:lblOffset val="100"/>
        <c:noMultiLvlLbl val="0"/>
      </c:catAx>
      <c:valAx>
        <c:axId val="374465808"/>
        <c:scaling>
          <c:orientation val="minMax"/>
          <c:min val="0.60000000000000009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Breaking Strength</a:t>
                </a:r>
                <a:r>
                  <a:rPr lang="en-US" sz="1200" b="1" baseline="0" dirty="0" smtClean="0">
                    <a:solidFill>
                      <a:schemeClr val="tx1"/>
                    </a:solidFill>
                  </a:rPr>
                  <a:t> (</a:t>
                </a:r>
                <a:r>
                  <a:rPr lang="en-US" sz="1200" b="1" dirty="0" smtClean="0">
                    <a:solidFill>
                      <a:schemeClr val="tx1"/>
                    </a:solidFill>
                  </a:rPr>
                  <a:t>tonne)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4466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R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'x-bar'!$G$3:$G$7</c:f>
              <c:numCache>
                <c:formatCode>0.00</c:formatCode>
                <c:ptCount val="5"/>
                <c:pt idx="0">
                  <c:v>0.19999999999999996</c:v>
                </c:pt>
                <c:pt idx="1">
                  <c:v>0.19999999999999996</c:v>
                </c:pt>
                <c:pt idx="2">
                  <c:v>0</c:v>
                </c:pt>
                <c:pt idx="3">
                  <c:v>9.9999999999999978E-2</c:v>
                </c:pt>
                <c:pt idx="4">
                  <c:v>0.5</c:v>
                </c:pt>
              </c:numCache>
            </c:numRef>
          </c:val>
          <c:smooth val="0"/>
        </c:ser>
        <c:ser>
          <c:idx val="1"/>
          <c:order val="1"/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0905321297843132E-2"/>
                  <c:y val="4.40162340818508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'x-bar'!$J$3:$J$7</c:f>
              <c:numCache>
                <c:formatCode>0.00</c:formatCode>
                <c:ptCount val="5"/>
                <c:pt idx="0">
                  <c:v>0.19999999999999998</c:v>
                </c:pt>
                <c:pt idx="1">
                  <c:v>0.19999999999999998</c:v>
                </c:pt>
                <c:pt idx="2">
                  <c:v>0.19999999999999998</c:v>
                </c:pt>
                <c:pt idx="3">
                  <c:v>0.19999999999999998</c:v>
                </c:pt>
                <c:pt idx="4">
                  <c:v>0.19999999999999998</c:v>
                </c:pt>
              </c:numCache>
            </c:numRef>
          </c:val>
          <c:smooth val="0"/>
        </c:ser>
        <c:ser>
          <c:idx val="2"/>
          <c:order val="2"/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6263957157143449E-2"/>
                  <c:y val="-7.07854573733839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'x-bar'!$K$3:$K$7</c:f>
              <c:numCache>
                <c:formatCode>0.00</c:formatCode>
                <c:ptCount val="5"/>
                <c:pt idx="0">
                  <c:v>0.45639999999999997</c:v>
                </c:pt>
                <c:pt idx="1">
                  <c:v>0.45639999999999997</c:v>
                </c:pt>
                <c:pt idx="2">
                  <c:v>0.45639999999999997</c:v>
                </c:pt>
                <c:pt idx="3">
                  <c:v>0.45639999999999997</c:v>
                </c:pt>
                <c:pt idx="4">
                  <c:v>0.45639999999999997</c:v>
                </c:pt>
              </c:numCache>
            </c:numRef>
          </c:val>
          <c:smooth val="0"/>
        </c:ser>
        <c:ser>
          <c:idx val="3"/>
          <c:order val="3"/>
          <c:spPr>
            <a:ln w="381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9603059457268468E-2"/>
                  <c:y val="-5.6441686108680861E-2"/>
                </c:manualLayout>
              </c:layout>
              <c:numFmt formatCode="#,##0.0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129616168310402"/>
                      <c:h val="0.10072518712938661"/>
                    </c:manualLayout>
                  </c15:layout>
                </c:ext>
              </c:extLst>
            </c:dLbl>
            <c:numFmt formatCode="#,##0.0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'x-bar'!$L$3:$L$7</c:f>
              <c:numCache>
                <c:formatCode>0.00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4466984"/>
        <c:axId val="374467376"/>
      </c:lineChart>
      <c:catAx>
        <c:axId val="3744669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/>
                  <a:t>Sample </a:t>
                </a:r>
                <a:r>
                  <a:rPr lang="en-US" sz="1200" b="1" i="0" u="none" strike="noStrike" baseline="0" dirty="0" smtClean="0">
                    <a:effectLst/>
                  </a:rPr>
                  <a:t>(Truckload) No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4467376"/>
        <c:crosses val="autoZero"/>
        <c:auto val="1"/>
        <c:lblAlgn val="ctr"/>
        <c:lblOffset val="100"/>
        <c:noMultiLvlLbl val="0"/>
      </c:catAx>
      <c:valAx>
        <c:axId val="3744673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Range (tonne)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4466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08256793221748"/>
          <c:y val="5.3749843769528807E-2"/>
          <c:w val="0.84391743206778258"/>
          <c:h val="0.74794931883514559"/>
        </c:manualLayout>
      </c:layout>
      <c:lineChart>
        <c:grouping val="standard"/>
        <c:varyColors val="0"/>
        <c:ser>
          <c:idx val="0"/>
          <c:order val="0"/>
          <c:tx>
            <c:v>Proportion Defectives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'x-bar'!$D$3:$D$12</c:f>
              <c:numCache>
                <c:formatCode>0.00</c:formatCode>
                <c:ptCount val="10"/>
                <c:pt idx="0">
                  <c:v>0.13636363636363635</c:v>
                </c:pt>
                <c:pt idx="1">
                  <c:v>0.1</c:v>
                </c:pt>
                <c:pt idx="2">
                  <c:v>5.5555555555555552E-2</c:v>
                </c:pt>
                <c:pt idx="3">
                  <c:v>0.1</c:v>
                </c:pt>
                <c:pt idx="4">
                  <c:v>5.5555555555555552E-2</c:v>
                </c:pt>
                <c:pt idx="5">
                  <c:v>0.15</c:v>
                </c:pt>
                <c:pt idx="6">
                  <c:v>0.16666666666666666</c:v>
                </c:pt>
                <c:pt idx="7">
                  <c:v>0.1111111111111111</c:v>
                </c:pt>
                <c:pt idx="8">
                  <c:v>5.5555555555555552E-2</c:v>
                </c:pt>
                <c:pt idx="9">
                  <c:v>0.05</c:v>
                </c:pt>
              </c:numCache>
            </c:numRef>
          </c:val>
          <c:smooth val="0"/>
        </c:ser>
        <c:ser>
          <c:idx val="1"/>
          <c:order val="1"/>
          <c:tx>
            <c:v>nxp-bar</c:v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8011697105570146E-2"/>
                  <c:y val="-2.9396325459317606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0099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030092592592591"/>
                      <c:h val="8.369047619047619E-2"/>
                    </c:manualLayout>
                  </c15:layout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99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'x-bar'!$F$3:$F$12</c:f>
              <c:numCache>
                <c:formatCode>0.00</c:formatCode>
                <c:ptCount val="10"/>
                <c:pt idx="0">
                  <c:v>9.8958333333333329E-2</c:v>
                </c:pt>
                <c:pt idx="1">
                  <c:v>9.8958333333333329E-2</c:v>
                </c:pt>
                <c:pt idx="2">
                  <c:v>9.8958333333333329E-2</c:v>
                </c:pt>
                <c:pt idx="3">
                  <c:v>9.8958333333333329E-2</c:v>
                </c:pt>
                <c:pt idx="4">
                  <c:v>9.8958333333333329E-2</c:v>
                </c:pt>
                <c:pt idx="5">
                  <c:v>9.8958333333333329E-2</c:v>
                </c:pt>
                <c:pt idx="6">
                  <c:v>9.8958333333333329E-2</c:v>
                </c:pt>
                <c:pt idx="7">
                  <c:v>9.8958333333333329E-2</c:v>
                </c:pt>
                <c:pt idx="8">
                  <c:v>9.8958333333333329E-2</c:v>
                </c:pt>
                <c:pt idx="9">
                  <c:v>9.8958333333333329E-2</c:v>
                </c:pt>
              </c:numCache>
            </c:numRef>
          </c:val>
          <c:smooth val="0"/>
        </c:ser>
        <c:ser>
          <c:idx val="2"/>
          <c:order val="2"/>
          <c:tx>
            <c:v>LCL</c:v>
          </c:tx>
          <c:spPr>
            <a:ln w="381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6263852435112278E-2"/>
                  <c:y val="-5.49125109361331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'x-bar'!$H$3:$H$12</c:f>
              <c:numCache>
                <c:formatCode>0.00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v>UCL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791666666666667E-2"/>
                  <c:y val="-5.77180977377827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'x-bar'!$G$3:$G$12</c:f>
              <c:numCache>
                <c:formatCode>0.00</c:formatCode>
                <c:ptCount val="10"/>
                <c:pt idx="0">
                  <c:v>0.30339992981921948</c:v>
                </c:pt>
                <c:pt idx="1">
                  <c:v>0.30339992981921948</c:v>
                </c:pt>
                <c:pt idx="2">
                  <c:v>0.30339992981921948</c:v>
                </c:pt>
                <c:pt idx="3">
                  <c:v>0.30339992981921948</c:v>
                </c:pt>
                <c:pt idx="4">
                  <c:v>0.30339992981921948</c:v>
                </c:pt>
                <c:pt idx="5">
                  <c:v>0.30339992981921948</c:v>
                </c:pt>
                <c:pt idx="6">
                  <c:v>0.30339992981921948</c:v>
                </c:pt>
                <c:pt idx="7">
                  <c:v>0.30339992981921948</c:v>
                </c:pt>
                <c:pt idx="8">
                  <c:v>0.30339992981921948</c:v>
                </c:pt>
                <c:pt idx="9">
                  <c:v>0.30339992981921948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0401368"/>
        <c:axId val="372449680"/>
      </c:lineChart>
      <c:catAx>
        <c:axId val="2604013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Sample No (Box No)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2449680"/>
        <c:crosses val="autoZero"/>
        <c:auto val="1"/>
        <c:lblAlgn val="ctr"/>
        <c:lblOffset val="100"/>
        <c:noMultiLvlLbl val="0"/>
      </c:catAx>
      <c:valAx>
        <c:axId val="3724496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Proportion Defective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0401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93089966397331"/>
          <c:y val="5.3749843769528807E-2"/>
          <c:w val="0.86049502300057057"/>
          <c:h val="0.83209630046244221"/>
        </c:manualLayout>
      </c:layout>
      <c:lineChart>
        <c:grouping val="standard"/>
        <c:varyColors val="0"/>
        <c:ser>
          <c:idx val="0"/>
          <c:order val="0"/>
          <c:tx>
            <c:v>Defects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'x-bar'!$B$3:$B$12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7</c:v>
                </c:pt>
                <c:pt idx="6">
                  <c:v>9</c:v>
                </c:pt>
                <c:pt idx="7">
                  <c:v>4</c:v>
                </c:pt>
                <c:pt idx="8">
                  <c:v>9</c:v>
                </c:pt>
                <c:pt idx="9">
                  <c:v>12</c:v>
                </c:pt>
              </c:numCache>
            </c:numRef>
          </c:val>
          <c:smooth val="0"/>
        </c:ser>
        <c:ser>
          <c:idx val="1"/>
          <c:order val="1"/>
          <c:tx>
            <c:v>c-bar</c:v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9.1149535409607407E-2"/>
                  <c:y val="-5.3029159819177801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00B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750326974774531"/>
                      <c:h val="9.1626984126984126E-2"/>
                    </c:manualLayout>
                  </c15:layout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'x-bar'!$F$3:$F$12</c:f>
              <c:numCache>
                <c:formatCode>0.0</c:formatCode>
                <c:ptCount val="10"/>
                <c:pt idx="0">
                  <c:v>7.9</c:v>
                </c:pt>
                <c:pt idx="1">
                  <c:v>7.9</c:v>
                </c:pt>
                <c:pt idx="2">
                  <c:v>7.9</c:v>
                </c:pt>
                <c:pt idx="3">
                  <c:v>7.9</c:v>
                </c:pt>
                <c:pt idx="4">
                  <c:v>7.9</c:v>
                </c:pt>
                <c:pt idx="5">
                  <c:v>7.9</c:v>
                </c:pt>
                <c:pt idx="6">
                  <c:v>7.9</c:v>
                </c:pt>
                <c:pt idx="7">
                  <c:v>7.9</c:v>
                </c:pt>
                <c:pt idx="8">
                  <c:v>7.9</c:v>
                </c:pt>
                <c:pt idx="9">
                  <c:v>7.9</c:v>
                </c:pt>
              </c:numCache>
            </c:numRef>
          </c:val>
          <c:smooth val="0"/>
        </c:ser>
        <c:ser>
          <c:idx val="2"/>
          <c:order val="2"/>
          <c:tx>
            <c:v>LCL</c:v>
          </c:tx>
          <c:spPr>
            <a:ln w="381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1905489845230463"/>
                  <c:y val="-3.90396009976201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'x-bar'!$H$3:$H$12</c:f>
              <c:numCache>
                <c:formatCode>0.0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v>UCL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8.7036730467126441E-2"/>
                  <c:y val="-3.82223239024596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'x-bar'!$G$3:$G$12</c:f>
              <c:numCache>
                <c:formatCode>0.0</c:formatCode>
                <c:ptCount val="10"/>
                <c:pt idx="0">
                  <c:v>16.332081593533118</c:v>
                </c:pt>
                <c:pt idx="1">
                  <c:v>16.332081593533118</c:v>
                </c:pt>
                <c:pt idx="2">
                  <c:v>16.332081593533118</c:v>
                </c:pt>
                <c:pt idx="3">
                  <c:v>16.332081593533118</c:v>
                </c:pt>
                <c:pt idx="4">
                  <c:v>16.332081593533118</c:v>
                </c:pt>
                <c:pt idx="5">
                  <c:v>16.332081593533118</c:v>
                </c:pt>
                <c:pt idx="6">
                  <c:v>16.332081593533118</c:v>
                </c:pt>
                <c:pt idx="7">
                  <c:v>16.332081593533118</c:v>
                </c:pt>
                <c:pt idx="8">
                  <c:v>16.332081593533118</c:v>
                </c:pt>
                <c:pt idx="9">
                  <c:v>16.332081593533118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7816712"/>
        <c:axId val="257817104"/>
      </c:lineChart>
      <c:catAx>
        <c:axId val="2578167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/>
                  <a:t>Day</a:t>
                </a:r>
                <a:endParaRPr lang="en-US" sz="1200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817104"/>
        <c:crosses val="autoZero"/>
        <c:auto val="1"/>
        <c:lblAlgn val="ctr"/>
        <c:lblOffset val="100"/>
        <c:noMultiLvlLbl val="0"/>
      </c:catAx>
      <c:valAx>
        <c:axId val="2578171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 smtClean="0">
                    <a:solidFill>
                      <a:schemeClr val="tx1"/>
                    </a:solidFill>
                  </a:rPr>
                  <a:t>Number</a:t>
                </a:r>
                <a:r>
                  <a:rPr lang="en-US" sz="1200" b="1" baseline="0" dirty="0" smtClean="0">
                    <a:solidFill>
                      <a:schemeClr val="tx1"/>
                    </a:solidFill>
                  </a:rPr>
                  <a:t> of Defaulting Students</a:t>
                </a:r>
                <a:endParaRPr lang="en-US" sz="1200" b="1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816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C6E98-8FBC-49B7-B847-7A24D1056F8D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E1475-516A-4A0C-8605-D9F70011F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22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5CF10-2452-492F-BD90-80252FB2E8A4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3419" y="4740037"/>
            <a:ext cx="5467350" cy="44905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3396C-71A9-4879-B759-0F6755066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11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612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1406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6847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691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7911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018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0456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758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384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2303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271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049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481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222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143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799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1467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8466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75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249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586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663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254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677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689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Agile,</a:t>
            </a:r>
            <a:r>
              <a:rPr lang="en-US" baseline="0" dirty="0" smtClean="0"/>
              <a:t> Waterfall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3396C-71A9-4879-B759-0F6755066F9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946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DAE0F-1C87-4013-A180-DF114156F29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06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8246A-331C-4B91-8AFE-798E21804B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412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D824E-305B-4EEB-95BF-60E4EC40344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774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3FEA0-7E89-44D8-A27C-B0357502F1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700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730E7-DF19-409B-BA3A-CB2994C8724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034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9938B-92FC-4C14-BBAC-97A00DF92F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199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3252" y="6492875"/>
            <a:ext cx="1143000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811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1BEC-FF07-4741-ADFF-EC439368017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500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807D-DF66-43EC-BFD5-805BA9C91E5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12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D4D01-4840-4275-9215-2FA0182281C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827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5586-DF85-48DC-83D0-A19070D7DCA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589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BA3D-BDFC-4E3D-BF95-818BF56DEE6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487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9FE0D-A103-46F0-A9C4-1D61C7A16AF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172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C4CF8-A0F3-416D-92A7-03AD8679B8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9659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F1F8-3491-4072-9A97-2F597B3AE38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6338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3FF33-B253-446F-A0DB-2D6852B2946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890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D4ED-1755-40DF-9D96-CDEF0D999AB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040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008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34B2-BD72-44AD-A414-805C948F993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88420" y="6541358"/>
            <a:ext cx="457200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244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6D03-5147-4E9C-99A1-E24FEE46EE5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5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E187-E30F-4A52-8668-D2C81FE1AE7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319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C0475-C7C9-42BC-921A-EA5D50A0DDB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18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DB099-5CFD-460D-B9A8-5F7B0A0B0F4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750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369-F58C-4718-9BE9-6D2959C1053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836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DFE74-EEF3-4622-B94E-BBE9E5A4738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726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94793-537E-43C7-8648-A379801F76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-23191" y="6492875"/>
            <a:ext cx="1089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MEhsanSaeed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7742" y="65219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557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chart" Target="../charts/chart5.xm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7100"/>
            <a:ext cx="9144000" cy="5334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Charts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79222" y="-81275"/>
            <a:ext cx="17855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</a:rPr>
              <a:t>MEC-13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83673"/>
            <a:ext cx="2895600" cy="365125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prstClr val="black">
                    <a:tint val="75000"/>
                  </a:prstClr>
                </a:solidFill>
              </a:rPr>
              <a:t>MEhsanSaeed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150" y="939476"/>
            <a:ext cx="9111342" cy="373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buClr>
                <a:srgbClr val="FF0000"/>
              </a:buClr>
              <a:buSzPct val="65000"/>
            </a:pPr>
            <a:r>
              <a:rPr lang="en-US" sz="2000" u="sng" dirty="0" smtClean="0">
                <a:solidFill>
                  <a:prstClr val="black"/>
                </a:solidFill>
              </a:rPr>
              <a:t>Outline</a:t>
            </a:r>
          </a:p>
          <a:p>
            <a:pPr marL="234950" indent="-234950">
              <a:spcBef>
                <a:spcPts val="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Basic Terms</a:t>
            </a:r>
          </a:p>
          <a:p>
            <a:pPr marL="234950" indent="-234950">
              <a:spcBef>
                <a:spcPts val="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Types of Control Charts with their purpose</a:t>
            </a:r>
          </a:p>
          <a:p>
            <a:pPr marL="234950" indent="-234950">
              <a:spcBef>
                <a:spcPts val="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Creating Control Charts</a:t>
            </a:r>
          </a:p>
          <a:p>
            <a:pPr>
              <a:spcBef>
                <a:spcPts val="200"/>
              </a:spcBef>
              <a:buClr>
                <a:srgbClr val="FF0000"/>
              </a:buClr>
              <a:buSzPct val="65000"/>
            </a:pPr>
            <a:r>
              <a:rPr lang="en-US" sz="2000" u="sng" dirty="0" smtClean="0">
                <a:solidFill>
                  <a:prstClr val="black"/>
                </a:solidFill>
              </a:rPr>
              <a:t>Readings</a:t>
            </a:r>
          </a:p>
          <a:p>
            <a:pPr marL="234950" indent="-234950">
              <a:spcBef>
                <a:spcPts val="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PMBoK, </a:t>
            </a:r>
            <a:r>
              <a:rPr lang="en-US" sz="2000" dirty="0" smtClean="0">
                <a:solidFill>
                  <a:prstClr val="black"/>
                </a:solidFill>
              </a:rPr>
              <a:t>page 238.</a:t>
            </a:r>
          </a:p>
          <a:p>
            <a:pPr marL="234950" indent="-234950">
              <a:spcBef>
                <a:spcPts val="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smtClean="0">
                <a:solidFill>
                  <a:prstClr val="black"/>
                </a:solidFill>
              </a:rPr>
              <a:t>Rita, </a:t>
            </a:r>
            <a:r>
              <a:rPr lang="en-US" sz="2000" dirty="0" smtClean="0">
                <a:solidFill>
                  <a:prstClr val="black"/>
                </a:solidFill>
              </a:rPr>
              <a:t>pages </a:t>
            </a:r>
            <a:r>
              <a:rPr lang="en-US" sz="2000" dirty="0" smtClean="0">
                <a:solidFill>
                  <a:prstClr val="black"/>
                </a:solidFill>
              </a:rPr>
              <a:t>305-308.</a:t>
            </a:r>
            <a:endParaRPr lang="en-US" sz="2000" dirty="0" smtClean="0">
              <a:solidFill>
                <a:prstClr val="black"/>
              </a:solidFill>
            </a:endParaRPr>
          </a:p>
          <a:p>
            <a:pPr marL="234950" indent="-234950">
              <a:spcBef>
                <a:spcPts val="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pl-PL" sz="2000" dirty="0" smtClean="0"/>
              <a:t>Reid</a:t>
            </a:r>
            <a:r>
              <a:rPr lang="pl-PL" sz="2000" dirty="0"/>
              <a:t>, Ch 6.</a:t>
            </a:r>
          </a:p>
          <a:p>
            <a:pPr marL="234950" indent="-234950">
              <a:spcBef>
                <a:spcPts val="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pl-PL" sz="2000" dirty="0" smtClean="0"/>
              <a:t>Krajewski</a:t>
            </a:r>
            <a:r>
              <a:rPr lang="pl-PL" sz="2000" dirty="0"/>
              <a:t>. Ch 6. </a:t>
            </a:r>
          </a:p>
          <a:p>
            <a:pPr marL="234950" indent="-234950">
              <a:spcBef>
                <a:spcPts val="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pl-PL" sz="2000" dirty="0"/>
              <a:t>Lecture </a:t>
            </a:r>
            <a:r>
              <a:rPr lang="pl-PL" sz="2000" dirty="0" smtClean="0"/>
              <a:t>Notes</a:t>
            </a:r>
            <a:r>
              <a:rPr lang="en-US" sz="2000" dirty="0" smtClean="0"/>
              <a:t>.</a:t>
            </a:r>
            <a:endParaRPr lang="pl-PL" sz="2000" dirty="0"/>
          </a:p>
          <a:p>
            <a:pPr marL="234950" indent="-234950">
              <a:spcBef>
                <a:spcPts val="200"/>
              </a:spcBef>
              <a:buClr>
                <a:srgbClr val="FF0000"/>
              </a:buClr>
              <a:buSzPct val="65000"/>
              <a:buFont typeface="Wingdings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</a:rPr>
              <a:t>Class </a:t>
            </a:r>
            <a:r>
              <a:rPr lang="en-US" sz="2000" dirty="0" smtClean="0">
                <a:solidFill>
                  <a:prstClr val="black"/>
                </a:solidFill>
              </a:rPr>
              <a:t>Notes</a:t>
            </a:r>
            <a:r>
              <a:rPr lang="en-US" sz="2000" dirty="0" smtClean="0">
                <a:solidFill>
                  <a:prstClr val="black"/>
                </a:solidFill>
              </a:rPr>
              <a:t>.</a:t>
            </a: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64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Normal Distribution (The Bell Curve)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10600" y="6521903"/>
            <a:ext cx="500742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10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8415728" y="998538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52600" y="6543510"/>
            <a:ext cx="5638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Source: https</a:t>
            </a:r>
            <a:r>
              <a:rPr lang="en-US" sz="1400" dirty="0"/>
              <a:t>://www.pinterest.com/pin/68891069276899922/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29" y="645696"/>
            <a:ext cx="7638369" cy="5526504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1251437" y="685800"/>
            <a:ext cx="6705112" cy="3632683"/>
            <a:chOff x="1251437" y="685800"/>
            <a:chExt cx="6705112" cy="3632683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7662747" y="1118083"/>
              <a:ext cx="0" cy="3200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494261" y="1103230"/>
              <a:ext cx="0" cy="3200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1251437" y="685800"/>
              <a:ext cx="50116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LCL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403192" y="762000"/>
              <a:ext cx="55335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UCL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85801" y="685800"/>
            <a:ext cx="7772400" cy="3632683"/>
            <a:chOff x="1251437" y="685800"/>
            <a:chExt cx="6625602" cy="3632683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7662747" y="1118083"/>
              <a:ext cx="0" cy="320040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494261" y="1103230"/>
              <a:ext cx="0" cy="320040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251437" y="685800"/>
              <a:ext cx="42989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LSL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403192" y="762000"/>
              <a:ext cx="47384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USL</a:t>
              </a:r>
              <a:endParaRPr lang="en-US" dirty="0">
                <a:solidFill>
                  <a:srgbClr val="0000FF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2032" y="5914893"/>
            <a:ext cx="913196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The entire process must lie within the Specification Limits otherwise many deliverables will not meet specifications and will be rejected by own QC and the customer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9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Typical Control Chart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806542" y="6521903"/>
            <a:ext cx="3048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11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2225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8415728" y="998538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3" name="Chart 22"/>
          <p:cNvGraphicFramePr/>
          <p:nvPr>
            <p:extLst>
              <p:ext uri="{D42A27DB-BD31-4B8C-83A1-F6EECF244321}">
                <p14:modId xmlns:p14="http://schemas.microsoft.com/office/powerpoint/2010/main" val="3944360904"/>
              </p:ext>
            </p:extLst>
          </p:nvPr>
        </p:nvGraphicFramePr>
        <p:xfrm>
          <a:off x="0" y="838200"/>
          <a:ext cx="8806542" cy="6046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8635631" y="4866166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-3</a:t>
            </a:r>
            <a:r>
              <a:rPr lang="el-GR" dirty="0" smtClean="0">
                <a:solidFill>
                  <a:srgbClr val="FF0000"/>
                </a:solidFill>
              </a:rPr>
              <a:t>σ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02768" y="2476143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+</a:t>
            </a:r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el-GR" dirty="0" smtClean="0">
                <a:solidFill>
                  <a:srgbClr val="FF0000"/>
                </a:solidFill>
              </a:rPr>
              <a:t>σ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602768" y="2875647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+2</a:t>
            </a:r>
            <a:r>
              <a:rPr lang="el-GR" dirty="0" smtClean="0">
                <a:solidFill>
                  <a:srgbClr val="FF0000"/>
                </a:solidFill>
              </a:rPr>
              <a:t>σ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602768" y="3266257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+</a:t>
            </a:r>
            <a:r>
              <a:rPr lang="el-GR" dirty="0" smtClean="0">
                <a:solidFill>
                  <a:srgbClr val="FF0000"/>
                </a:solidFill>
              </a:rPr>
              <a:t>σ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636028" y="4465268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-2</a:t>
            </a:r>
            <a:r>
              <a:rPr lang="el-GR" dirty="0" smtClean="0">
                <a:solidFill>
                  <a:srgbClr val="FF0000"/>
                </a:solidFill>
              </a:rPr>
              <a:t>σ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36028" y="4066727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-</a:t>
            </a:r>
            <a:r>
              <a:rPr lang="el-GR" dirty="0" smtClean="0">
                <a:solidFill>
                  <a:srgbClr val="FF0000"/>
                </a:solidFill>
              </a:rPr>
              <a:t>σ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19835" y="5627080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LSL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052166" y="1440561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USL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191825" y="5048575"/>
            <a:ext cx="365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LCL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07443" y="2649658"/>
            <a:ext cx="457200" cy="274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UCL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4808" y="372264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9900"/>
                </a:solidFill>
              </a:rPr>
              <a:t>0</a:t>
            </a:r>
            <a:endParaRPr lang="en-US" sz="1400" dirty="0">
              <a:solidFill>
                <a:srgbClr val="009900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2188751" y="5440209"/>
            <a:ext cx="1551359" cy="848295"/>
          </a:xfrm>
          <a:prstGeom prst="wedgeRoundRectCallout">
            <a:avLst>
              <a:gd name="adj1" fmla="val -51675"/>
              <a:gd name="adj2" fmla="val -654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/>
              <a:t>&lt; LCL</a:t>
            </a:r>
            <a:r>
              <a:rPr lang="en-US" dirty="0" smtClean="0"/>
              <a:t>. Assignable Cause. Do RCA</a:t>
            </a:r>
            <a:endParaRPr lang="en-US" dirty="0"/>
          </a:p>
        </p:txBody>
      </p:sp>
      <p:sp>
        <p:nvSpPr>
          <p:cNvPr id="20" name="Rounded Rectangular Callout 19"/>
          <p:cNvSpPr/>
          <p:nvPr/>
        </p:nvSpPr>
        <p:spPr>
          <a:xfrm>
            <a:off x="6886936" y="1264415"/>
            <a:ext cx="1554480" cy="822960"/>
          </a:xfrm>
          <a:prstGeom prst="wedgeRoundRectCallout">
            <a:avLst>
              <a:gd name="adj1" fmla="val -29393"/>
              <a:gd name="adj2" fmla="val 1820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/>
              <a:t>RUN</a:t>
            </a:r>
            <a:r>
              <a:rPr lang="en-US" dirty="0" smtClean="0"/>
              <a:t>. Assignable Cause.  Do RCA</a:t>
            </a:r>
            <a:endParaRPr lang="en-US" dirty="0"/>
          </a:p>
        </p:txBody>
      </p:sp>
      <p:sp>
        <p:nvSpPr>
          <p:cNvPr id="21" name="Rounded Rectangular Callout 20"/>
          <p:cNvSpPr/>
          <p:nvPr/>
        </p:nvSpPr>
        <p:spPr>
          <a:xfrm>
            <a:off x="2223479" y="1779140"/>
            <a:ext cx="1594150" cy="838200"/>
          </a:xfrm>
          <a:prstGeom prst="wedgeRoundRectCallout">
            <a:avLst>
              <a:gd name="adj1" fmla="val 69405"/>
              <a:gd name="adj2" fmla="val 2782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/>
              <a:t>TREND</a:t>
            </a:r>
            <a:r>
              <a:rPr lang="en-US" dirty="0" smtClean="0"/>
              <a:t>. Assignable Cause. Do RCA</a:t>
            </a:r>
            <a:endParaRPr lang="en-US" dirty="0"/>
          </a:p>
        </p:txBody>
      </p:sp>
      <p:sp>
        <p:nvSpPr>
          <p:cNvPr id="30" name="Freeform 29"/>
          <p:cNvSpPr>
            <a:spLocks noChangeAspect="1"/>
          </p:cNvSpPr>
          <p:nvPr/>
        </p:nvSpPr>
        <p:spPr>
          <a:xfrm rot="16200000" flipH="1">
            <a:off x="7104107" y="3138782"/>
            <a:ext cx="2403878" cy="1460315"/>
          </a:xfrm>
          <a:custGeom>
            <a:avLst/>
            <a:gdLst>
              <a:gd name="connsiteX0" fmla="*/ 0 w 6531429"/>
              <a:gd name="connsiteY0" fmla="*/ 3872753 h 3872753"/>
              <a:gd name="connsiteX1" fmla="*/ 3204242 w 6531429"/>
              <a:gd name="connsiteY1" fmla="*/ 0 h 3872753"/>
              <a:gd name="connsiteX2" fmla="*/ 6531429 w 6531429"/>
              <a:gd name="connsiteY2" fmla="*/ 3872753 h 3872753"/>
              <a:gd name="connsiteX0" fmla="*/ 0 w 6531429"/>
              <a:gd name="connsiteY0" fmla="*/ 3889363 h 3889363"/>
              <a:gd name="connsiteX1" fmla="*/ 1544491 w 6531429"/>
              <a:gd name="connsiteY1" fmla="*/ 2544657 h 3889363"/>
              <a:gd name="connsiteX2" fmla="*/ 3204242 w 6531429"/>
              <a:gd name="connsiteY2" fmla="*/ 16610 h 3889363"/>
              <a:gd name="connsiteX3" fmla="*/ 6531429 w 6531429"/>
              <a:gd name="connsiteY3" fmla="*/ 3889363 h 3889363"/>
              <a:gd name="connsiteX0" fmla="*/ 0 w 6531429"/>
              <a:gd name="connsiteY0" fmla="*/ 3882238 h 3882238"/>
              <a:gd name="connsiteX1" fmla="*/ 1790380 w 6531429"/>
              <a:gd name="connsiteY1" fmla="*/ 2821841 h 3882238"/>
              <a:gd name="connsiteX2" fmla="*/ 3204242 w 6531429"/>
              <a:gd name="connsiteY2" fmla="*/ 9485 h 3882238"/>
              <a:gd name="connsiteX3" fmla="*/ 6531429 w 6531429"/>
              <a:gd name="connsiteY3" fmla="*/ 3882238 h 3882238"/>
              <a:gd name="connsiteX0" fmla="*/ 0 w 6531429"/>
              <a:gd name="connsiteY0" fmla="*/ 3882238 h 3882238"/>
              <a:gd name="connsiteX1" fmla="*/ 1790380 w 6531429"/>
              <a:gd name="connsiteY1" fmla="*/ 2821841 h 3882238"/>
              <a:gd name="connsiteX2" fmla="*/ 3204242 w 6531429"/>
              <a:gd name="connsiteY2" fmla="*/ 9485 h 3882238"/>
              <a:gd name="connsiteX3" fmla="*/ 6531429 w 6531429"/>
              <a:gd name="connsiteY3" fmla="*/ 3882238 h 3882238"/>
              <a:gd name="connsiteX0" fmla="*/ 0 w 6531429"/>
              <a:gd name="connsiteY0" fmla="*/ 3882238 h 3882238"/>
              <a:gd name="connsiteX1" fmla="*/ 1790380 w 6531429"/>
              <a:gd name="connsiteY1" fmla="*/ 2821841 h 3882238"/>
              <a:gd name="connsiteX2" fmla="*/ 3204242 w 6531429"/>
              <a:gd name="connsiteY2" fmla="*/ 9485 h 3882238"/>
              <a:gd name="connsiteX3" fmla="*/ 6531429 w 6531429"/>
              <a:gd name="connsiteY3" fmla="*/ 3882238 h 3882238"/>
              <a:gd name="connsiteX0" fmla="*/ 0 w 6531429"/>
              <a:gd name="connsiteY0" fmla="*/ 3884027 h 3884027"/>
              <a:gd name="connsiteX1" fmla="*/ 1790380 w 6531429"/>
              <a:gd name="connsiteY1" fmla="*/ 2823630 h 3884027"/>
              <a:gd name="connsiteX2" fmla="*/ 3204242 w 6531429"/>
              <a:gd name="connsiteY2" fmla="*/ 11274 h 3884027"/>
              <a:gd name="connsiteX3" fmla="*/ 6531429 w 6531429"/>
              <a:gd name="connsiteY3" fmla="*/ 3884027 h 3884027"/>
              <a:gd name="connsiteX0" fmla="*/ 0 w 6531429"/>
              <a:gd name="connsiteY0" fmla="*/ 4105924 h 4105924"/>
              <a:gd name="connsiteX1" fmla="*/ 1790380 w 6531429"/>
              <a:gd name="connsiteY1" fmla="*/ 3045527 h 4105924"/>
              <a:gd name="connsiteX2" fmla="*/ 2758568 w 6531429"/>
              <a:gd name="connsiteY2" fmla="*/ 717265 h 4105924"/>
              <a:gd name="connsiteX3" fmla="*/ 3204242 w 6531429"/>
              <a:gd name="connsiteY3" fmla="*/ 233171 h 4105924"/>
              <a:gd name="connsiteX4" fmla="*/ 6531429 w 6531429"/>
              <a:gd name="connsiteY4" fmla="*/ 4105924 h 4105924"/>
              <a:gd name="connsiteX0" fmla="*/ 0 w 6531429"/>
              <a:gd name="connsiteY0" fmla="*/ 4100393 h 4100393"/>
              <a:gd name="connsiteX1" fmla="*/ 1790380 w 6531429"/>
              <a:gd name="connsiteY1" fmla="*/ 3039996 h 4100393"/>
              <a:gd name="connsiteX2" fmla="*/ 2758568 w 6531429"/>
              <a:gd name="connsiteY2" fmla="*/ 711734 h 4100393"/>
              <a:gd name="connsiteX3" fmla="*/ 3204242 w 6531429"/>
              <a:gd name="connsiteY3" fmla="*/ 227640 h 4100393"/>
              <a:gd name="connsiteX4" fmla="*/ 6531429 w 6531429"/>
              <a:gd name="connsiteY4" fmla="*/ 4100393 h 4100393"/>
              <a:gd name="connsiteX0" fmla="*/ 0 w 6531429"/>
              <a:gd name="connsiteY0" fmla="*/ 3877667 h 3877667"/>
              <a:gd name="connsiteX1" fmla="*/ 1790380 w 6531429"/>
              <a:gd name="connsiteY1" fmla="*/ 2817270 h 3877667"/>
              <a:gd name="connsiteX2" fmla="*/ 2758568 w 6531429"/>
              <a:gd name="connsiteY2" fmla="*/ 489008 h 3877667"/>
              <a:gd name="connsiteX3" fmla="*/ 3204242 w 6531429"/>
              <a:gd name="connsiteY3" fmla="*/ 4914 h 3877667"/>
              <a:gd name="connsiteX4" fmla="*/ 6531429 w 6531429"/>
              <a:gd name="connsiteY4" fmla="*/ 3877667 h 3877667"/>
              <a:gd name="connsiteX0" fmla="*/ 0 w 6531429"/>
              <a:gd name="connsiteY0" fmla="*/ 4019500 h 4019500"/>
              <a:gd name="connsiteX1" fmla="*/ 1790380 w 6531429"/>
              <a:gd name="connsiteY1" fmla="*/ 2959103 h 4019500"/>
              <a:gd name="connsiteX2" fmla="*/ 2758568 w 6531429"/>
              <a:gd name="connsiteY2" fmla="*/ 630841 h 4019500"/>
              <a:gd name="connsiteX3" fmla="*/ 3204242 w 6531429"/>
              <a:gd name="connsiteY3" fmla="*/ 146747 h 4019500"/>
              <a:gd name="connsiteX4" fmla="*/ 4618104 w 6531429"/>
              <a:gd name="connsiteY4" fmla="*/ 2905315 h 4019500"/>
              <a:gd name="connsiteX5" fmla="*/ 6531429 w 6531429"/>
              <a:gd name="connsiteY5" fmla="*/ 4019500 h 4019500"/>
              <a:gd name="connsiteX0" fmla="*/ 0 w 6531429"/>
              <a:gd name="connsiteY0" fmla="*/ 4019500 h 4023998"/>
              <a:gd name="connsiteX1" fmla="*/ 1790380 w 6531429"/>
              <a:gd name="connsiteY1" fmla="*/ 2959103 h 4023998"/>
              <a:gd name="connsiteX2" fmla="*/ 2758568 w 6531429"/>
              <a:gd name="connsiteY2" fmla="*/ 630841 h 4023998"/>
              <a:gd name="connsiteX3" fmla="*/ 3204242 w 6531429"/>
              <a:gd name="connsiteY3" fmla="*/ 146747 h 4023998"/>
              <a:gd name="connsiteX4" fmla="*/ 4618104 w 6531429"/>
              <a:gd name="connsiteY4" fmla="*/ 2905315 h 4023998"/>
              <a:gd name="connsiteX5" fmla="*/ 6531429 w 6531429"/>
              <a:gd name="connsiteY5" fmla="*/ 4019500 h 4023998"/>
              <a:gd name="connsiteX0" fmla="*/ 0 w 6531429"/>
              <a:gd name="connsiteY0" fmla="*/ 4019500 h 4026553"/>
              <a:gd name="connsiteX1" fmla="*/ 1790380 w 6531429"/>
              <a:gd name="connsiteY1" fmla="*/ 2959103 h 4026553"/>
              <a:gd name="connsiteX2" fmla="*/ 2758568 w 6531429"/>
              <a:gd name="connsiteY2" fmla="*/ 630841 h 4026553"/>
              <a:gd name="connsiteX3" fmla="*/ 3204242 w 6531429"/>
              <a:gd name="connsiteY3" fmla="*/ 146747 h 4026553"/>
              <a:gd name="connsiteX4" fmla="*/ 4618104 w 6531429"/>
              <a:gd name="connsiteY4" fmla="*/ 2905315 h 4026553"/>
              <a:gd name="connsiteX5" fmla="*/ 6531429 w 6531429"/>
              <a:gd name="connsiteY5" fmla="*/ 4019500 h 4026553"/>
              <a:gd name="connsiteX0" fmla="*/ 0 w 6531429"/>
              <a:gd name="connsiteY0" fmla="*/ 4019500 h 4026553"/>
              <a:gd name="connsiteX1" fmla="*/ 1790380 w 6531429"/>
              <a:gd name="connsiteY1" fmla="*/ 2959103 h 4026553"/>
              <a:gd name="connsiteX2" fmla="*/ 2758568 w 6531429"/>
              <a:gd name="connsiteY2" fmla="*/ 630841 h 4026553"/>
              <a:gd name="connsiteX3" fmla="*/ 3204242 w 6531429"/>
              <a:gd name="connsiteY3" fmla="*/ 146747 h 4026553"/>
              <a:gd name="connsiteX4" fmla="*/ 4618104 w 6531429"/>
              <a:gd name="connsiteY4" fmla="*/ 2905315 h 4026553"/>
              <a:gd name="connsiteX5" fmla="*/ 6531429 w 6531429"/>
              <a:gd name="connsiteY5" fmla="*/ 4019500 h 4026553"/>
              <a:gd name="connsiteX0" fmla="*/ 0 w 6531429"/>
              <a:gd name="connsiteY0" fmla="*/ 4048528 h 4055581"/>
              <a:gd name="connsiteX1" fmla="*/ 1790380 w 6531429"/>
              <a:gd name="connsiteY1" fmla="*/ 2988131 h 4055581"/>
              <a:gd name="connsiteX2" fmla="*/ 2758568 w 6531429"/>
              <a:gd name="connsiteY2" fmla="*/ 659869 h 4055581"/>
              <a:gd name="connsiteX3" fmla="*/ 3204242 w 6531429"/>
              <a:gd name="connsiteY3" fmla="*/ 175775 h 4055581"/>
              <a:gd name="connsiteX4" fmla="*/ 4618104 w 6531429"/>
              <a:gd name="connsiteY4" fmla="*/ 2934343 h 4055581"/>
              <a:gd name="connsiteX5" fmla="*/ 6531429 w 6531429"/>
              <a:gd name="connsiteY5" fmla="*/ 4048528 h 4055581"/>
              <a:gd name="connsiteX0" fmla="*/ 0 w 6531429"/>
              <a:gd name="connsiteY0" fmla="*/ 3872802 h 3879855"/>
              <a:gd name="connsiteX1" fmla="*/ 1790380 w 6531429"/>
              <a:gd name="connsiteY1" fmla="*/ 2812405 h 3879855"/>
              <a:gd name="connsiteX2" fmla="*/ 2758568 w 6531429"/>
              <a:gd name="connsiteY2" fmla="*/ 484143 h 3879855"/>
              <a:gd name="connsiteX3" fmla="*/ 3204242 w 6531429"/>
              <a:gd name="connsiteY3" fmla="*/ 49 h 3879855"/>
              <a:gd name="connsiteX4" fmla="*/ 4618104 w 6531429"/>
              <a:gd name="connsiteY4" fmla="*/ 2758617 h 3879855"/>
              <a:gd name="connsiteX5" fmla="*/ 6531429 w 6531429"/>
              <a:gd name="connsiteY5" fmla="*/ 3872802 h 3879855"/>
              <a:gd name="connsiteX0" fmla="*/ 0 w 6531429"/>
              <a:gd name="connsiteY0" fmla="*/ 3873970 h 3881023"/>
              <a:gd name="connsiteX1" fmla="*/ 1790380 w 6531429"/>
              <a:gd name="connsiteY1" fmla="*/ 2813573 h 3881023"/>
              <a:gd name="connsiteX2" fmla="*/ 2758568 w 6531429"/>
              <a:gd name="connsiteY2" fmla="*/ 485311 h 3881023"/>
              <a:gd name="connsiteX3" fmla="*/ 3204242 w 6531429"/>
              <a:gd name="connsiteY3" fmla="*/ 1217 h 3881023"/>
              <a:gd name="connsiteX4" fmla="*/ 4618104 w 6531429"/>
              <a:gd name="connsiteY4" fmla="*/ 2759785 h 3881023"/>
              <a:gd name="connsiteX5" fmla="*/ 6531429 w 6531429"/>
              <a:gd name="connsiteY5" fmla="*/ 3873970 h 3881023"/>
              <a:gd name="connsiteX0" fmla="*/ 0 w 6531429"/>
              <a:gd name="connsiteY0" fmla="*/ 3902968 h 3910021"/>
              <a:gd name="connsiteX1" fmla="*/ 1790380 w 6531429"/>
              <a:gd name="connsiteY1" fmla="*/ 2842571 h 3910021"/>
              <a:gd name="connsiteX2" fmla="*/ 2758568 w 6531429"/>
              <a:gd name="connsiteY2" fmla="*/ 514309 h 3910021"/>
              <a:gd name="connsiteX3" fmla="*/ 3204242 w 6531429"/>
              <a:gd name="connsiteY3" fmla="*/ 30215 h 3910021"/>
              <a:gd name="connsiteX4" fmla="*/ 4618104 w 6531429"/>
              <a:gd name="connsiteY4" fmla="*/ 2788783 h 3910021"/>
              <a:gd name="connsiteX5" fmla="*/ 6531429 w 6531429"/>
              <a:gd name="connsiteY5" fmla="*/ 3902968 h 3910021"/>
              <a:gd name="connsiteX0" fmla="*/ 0 w 6531429"/>
              <a:gd name="connsiteY0" fmla="*/ 3873971 h 3881024"/>
              <a:gd name="connsiteX1" fmla="*/ 1790380 w 6531429"/>
              <a:gd name="connsiteY1" fmla="*/ 2813574 h 3881024"/>
              <a:gd name="connsiteX2" fmla="*/ 2758568 w 6531429"/>
              <a:gd name="connsiteY2" fmla="*/ 485312 h 3881024"/>
              <a:gd name="connsiteX3" fmla="*/ 3204242 w 6531429"/>
              <a:gd name="connsiteY3" fmla="*/ 1218 h 3881024"/>
              <a:gd name="connsiteX4" fmla="*/ 4618104 w 6531429"/>
              <a:gd name="connsiteY4" fmla="*/ 2759786 h 3881024"/>
              <a:gd name="connsiteX5" fmla="*/ 6531429 w 6531429"/>
              <a:gd name="connsiteY5" fmla="*/ 3873971 h 3881024"/>
              <a:gd name="connsiteX0" fmla="*/ 0 w 6531429"/>
              <a:gd name="connsiteY0" fmla="*/ 3872753 h 3879806"/>
              <a:gd name="connsiteX1" fmla="*/ 1790380 w 6531429"/>
              <a:gd name="connsiteY1" fmla="*/ 2812356 h 3879806"/>
              <a:gd name="connsiteX2" fmla="*/ 3204242 w 6531429"/>
              <a:gd name="connsiteY2" fmla="*/ 0 h 3879806"/>
              <a:gd name="connsiteX3" fmla="*/ 4618104 w 6531429"/>
              <a:gd name="connsiteY3" fmla="*/ 2758568 h 3879806"/>
              <a:gd name="connsiteX4" fmla="*/ 6531429 w 6531429"/>
              <a:gd name="connsiteY4" fmla="*/ 3872753 h 3879806"/>
              <a:gd name="connsiteX0" fmla="*/ 0 w 6531429"/>
              <a:gd name="connsiteY0" fmla="*/ 3872753 h 3879806"/>
              <a:gd name="connsiteX1" fmla="*/ 1790380 w 6531429"/>
              <a:gd name="connsiteY1" fmla="*/ 2812356 h 3879806"/>
              <a:gd name="connsiteX2" fmla="*/ 3204242 w 6531429"/>
              <a:gd name="connsiteY2" fmla="*/ 0 h 3879806"/>
              <a:gd name="connsiteX3" fmla="*/ 4618104 w 6531429"/>
              <a:gd name="connsiteY3" fmla="*/ 2758568 h 3879806"/>
              <a:gd name="connsiteX4" fmla="*/ 6531429 w 6531429"/>
              <a:gd name="connsiteY4" fmla="*/ 3872753 h 3879806"/>
              <a:gd name="connsiteX0" fmla="*/ 0 w 6531429"/>
              <a:gd name="connsiteY0" fmla="*/ 3872944 h 3878823"/>
              <a:gd name="connsiteX1" fmla="*/ 1790380 w 6531429"/>
              <a:gd name="connsiteY1" fmla="*/ 2812547 h 3878823"/>
              <a:gd name="connsiteX2" fmla="*/ 3204242 w 6531429"/>
              <a:gd name="connsiteY2" fmla="*/ 191 h 3878823"/>
              <a:gd name="connsiteX3" fmla="*/ 4562348 w 6531429"/>
              <a:gd name="connsiteY3" fmla="*/ 2680701 h 3878823"/>
              <a:gd name="connsiteX4" fmla="*/ 6531429 w 6531429"/>
              <a:gd name="connsiteY4" fmla="*/ 3872944 h 3878823"/>
              <a:gd name="connsiteX0" fmla="*/ 0 w 6531429"/>
              <a:gd name="connsiteY0" fmla="*/ 3872944 h 3878823"/>
              <a:gd name="connsiteX1" fmla="*/ 1790380 w 6531429"/>
              <a:gd name="connsiteY1" fmla="*/ 2812547 h 3878823"/>
              <a:gd name="connsiteX2" fmla="*/ 3204242 w 6531429"/>
              <a:gd name="connsiteY2" fmla="*/ 191 h 3878823"/>
              <a:gd name="connsiteX3" fmla="*/ 4562348 w 6531429"/>
              <a:gd name="connsiteY3" fmla="*/ 2680701 h 3878823"/>
              <a:gd name="connsiteX4" fmla="*/ 6531429 w 6531429"/>
              <a:gd name="connsiteY4" fmla="*/ 3872944 h 3878823"/>
              <a:gd name="connsiteX0" fmla="*/ 0 w 6531429"/>
              <a:gd name="connsiteY0" fmla="*/ 3872944 h 3878823"/>
              <a:gd name="connsiteX1" fmla="*/ 1790380 w 6531429"/>
              <a:gd name="connsiteY1" fmla="*/ 2812547 h 3878823"/>
              <a:gd name="connsiteX2" fmla="*/ 3204242 w 6531429"/>
              <a:gd name="connsiteY2" fmla="*/ 191 h 3878823"/>
              <a:gd name="connsiteX3" fmla="*/ 4562348 w 6531429"/>
              <a:gd name="connsiteY3" fmla="*/ 2680701 h 3878823"/>
              <a:gd name="connsiteX4" fmla="*/ 6531429 w 6531429"/>
              <a:gd name="connsiteY4" fmla="*/ 3872944 h 3878823"/>
              <a:gd name="connsiteX0" fmla="*/ 0 w 6531429"/>
              <a:gd name="connsiteY0" fmla="*/ 3872793 h 3878672"/>
              <a:gd name="connsiteX1" fmla="*/ 1924195 w 6531429"/>
              <a:gd name="connsiteY1" fmla="*/ 2622826 h 3878672"/>
              <a:gd name="connsiteX2" fmla="*/ 3204242 w 6531429"/>
              <a:gd name="connsiteY2" fmla="*/ 40 h 3878672"/>
              <a:gd name="connsiteX3" fmla="*/ 4562348 w 6531429"/>
              <a:gd name="connsiteY3" fmla="*/ 2680550 h 3878672"/>
              <a:gd name="connsiteX4" fmla="*/ 6531429 w 6531429"/>
              <a:gd name="connsiteY4" fmla="*/ 3872793 h 3878672"/>
              <a:gd name="connsiteX0" fmla="*/ 0 w 6531429"/>
              <a:gd name="connsiteY0" fmla="*/ 3872793 h 3878672"/>
              <a:gd name="connsiteX1" fmla="*/ 1924195 w 6531429"/>
              <a:gd name="connsiteY1" fmla="*/ 2622826 h 3878672"/>
              <a:gd name="connsiteX2" fmla="*/ 3204242 w 6531429"/>
              <a:gd name="connsiteY2" fmla="*/ 40 h 3878672"/>
              <a:gd name="connsiteX3" fmla="*/ 4562348 w 6531429"/>
              <a:gd name="connsiteY3" fmla="*/ 2680550 h 3878672"/>
              <a:gd name="connsiteX4" fmla="*/ 6531429 w 6531429"/>
              <a:gd name="connsiteY4" fmla="*/ 3872793 h 3878672"/>
              <a:gd name="connsiteX0" fmla="*/ 0 w 6531429"/>
              <a:gd name="connsiteY0" fmla="*/ 3872793 h 3878672"/>
              <a:gd name="connsiteX1" fmla="*/ 1924195 w 6531429"/>
              <a:gd name="connsiteY1" fmla="*/ 2622826 h 3878672"/>
              <a:gd name="connsiteX2" fmla="*/ 3204242 w 6531429"/>
              <a:gd name="connsiteY2" fmla="*/ 40 h 3878672"/>
              <a:gd name="connsiteX3" fmla="*/ 4562348 w 6531429"/>
              <a:gd name="connsiteY3" fmla="*/ 2680550 h 3878672"/>
              <a:gd name="connsiteX4" fmla="*/ 6531429 w 6531429"/>
              <a:gd name="connsiteY4" fmla="*/ 3872793 h 3878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1429" h="3878672">
                <a:moveTo>
                  <a:pt x="0" y="3872793"/>
                </a:moveTo>
                <a:cubicBezTo>
                  <a:pt x="1352390" y="3859987"/>
                  <a:pt x="1568387" y="3334912"/>
                  <a:pt x="1924195" y="2622826"/>
                </a:cubicBezTo>
                <a:cubicBezTo>
                  <a:pt x="2346723" y="1698586"/>
                  <a:pt x="2764550" y="-9581"/>
                  <a:pt x="3204242" y="40"/>
                </a:cubicBezTo>
                <a:cubicBezTo>
                  <a:pt x="3643934" y="9661"/>
                  <a:pt x="4208539" y="1856671"/>
                  <a:pt x="4562348" y="2680550"/>
                </a:cubicBezTo>
                <a:cubicBezTo>
                  <a:pt x="5086142" y="3548846"/>
                  <a:pt x="5371139" y="3931704"/>
                  <a:pt x="6531429" y="3872793"/>
                </a:cubicBezTo>
              </a:path>
            </a:pathLst>
          </a:custGeom>
          <a:noFill/>
          <a:ln>
            <a:solidFill>
              <a:srgbClr val="009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23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3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3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7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3">
                                            <p:graphicEl>
                                              <a:chart seriesIdx="7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8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3">
                                            <p:graphicEl>
                                              <a:chart seriesIdx="8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9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3">
                                            <p:graphicEl>
                                              <a:chart seriesIdx="9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 uiExpand="1">
        <p:bldSub>
          <a:bldChart bld="series" animBg="0"/>
        </p:bldSub>
      </p:bldGraphic>
      <p:bldP spid="24" grpId="0"/>
      <p:bldP spid="25" grpId="0"/>
      <p:bldP spid="26" grpId="0"/>
      <p:bldP spid="27" grpId="0"/>
      <p:bldP spid="28" grpId="0"/>
      <p:bldP spid="29" grpId="0"/>
      <p:bldP spid="13" grpId="0"/>
      <p:bldP spid="14" grpId="0"/>
      <p:bldP spid="15" grpId="0"/>
      <p:bldP spid="16" grpId="0"/>
      <p:bldP spid="17" grpId="0"/>
      <p:bldP spid="5" grpId="0" animBg="1"/>
      <p:bldP spid="20" grpId="0" animBg="1"/>
      <p:bldP spid="21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Which Chart for What?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10600" y="6521903"/>
            <a:ext cx="500742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12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8415728" y="998538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3234988" y="3311770"/>
            <a:ext cx="1066800" cy="2809052"/>
            <a:chOff x="3234988" y="3311770"/>
            <a:chExt cx="1066800" cy="2809052"/>
          </a:xfrm>
        </p:grpSpPr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3387388" y="5508174"/>
              <a:ext cx="914400" cy="612648"/>
            </a:xfrm>
            <a:prstGeom prst="rect">
              <a:avLst/>
            </a:prstGeom>
            <a:noFill/>
            <a:ln w="1905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en-US" b="1" dirty="0" smtClean="0">
                  <a:solidFill>
                    <a:srgbClr val="0000CC"/>
                  </a:solidFill>
                </a:rPr>
                <a:t>R-bar Chart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  <p:cxnSp>
          <p:nvCxnSpPr>
            <p:cNvPr id="15" name="Straight Arrow Connector 14"/>
            <p:cNvCxnSpPr>
              <a:stCxn id="37" idx="2"/>
              <a:endCxn id="8" idx="0"/>
            </p:cNvCxnSpPr>
            <p:nvPr/>
          </p:nvCxnSpPr>
          <p:spPr>
            <a:xfrm rot="16200000" flipH="1">
              <a:off x="2441586" y="4105172"/>
              <a:ext cx="2196404" cy="609600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lowchart: Decision 20"/>
          <p:cNvSpPr/>
          <p:nvPr/>
        </p:nvSpPr>
        <p:spPr>
          <a:xfrm>
            <a:off x="3765729" y="929993"/>
            <a:ext cx="1593175" cy="1086377"/>
          </a:xfrm>
          <a:prstGeom prst="flowChartDecision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b="1" dirty="0" smtClean="0">
                <a:solidFill>
                  <a:srgbClr val="009900"/>
                </a:solidFill>
              </a:rPr>
              <a:t>Type of Data</a:t>
            </a:r>
            <a:endParaRPr lang="en-US" b="1" dirty="0">
              <a:solidFill>
                <a:srgbClr val="0099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74814" y="846286"/>
            <a:ext cx="2011680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prstClr val="black"/>
                </a:solidFill>
              </a:rPr>
              <a:t>Attribute or Discrete Data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38400" y="792369"/>
            <a:ext cx="1787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Variable or Continuous Data</a:t>
            </a:r>
            <a:endParaRPr lang="en-US" b="1" dirty="0">
              <a:solidFill>
                <a:srgbClr val="0000CC"/>
              </a:solidFill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903257" y="2768582"/>
            <a:ext cx="1535143" cy="1503812"/>
            <a:chOff x="903257" y="2768582"/>
            <a:chExt cx="1535143" cy="1503812"/>
          </a:xfrm>
        </p:grpSpPr>
        <p:cxnSp>
          <p:nvCxnSpPr>
            <p:cNvPr id="16" name="Elbow Connector 15"/>
            <p:cNvCxnSpPr>
              <a:stCxn id="37" idx="1"/>
              <a:endCxn id="32" idx="0"/>
            </p:cNvCxnSpPr>
            <p:nvPr/>
          </p:nvCxnSpPr>
          <p:spPr>
            <a:xfrm rot="10800000" flipV="1">
              <a:off x="1415852" y="2768582"/>
              <a:ext cx="1022548" cy="680852"/>
            </a:xfrm>
            <a:prstGeom prst="bentConnector2">
              <a:avLst/>
            </a:prstGeom>
            <a:ln w="1905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/>
            <p:nvPr/>
          </p:nvSpPr>
          <p:spPr>
            <a:xfrm>
              <a:off x="903257" y="3449434"/>
              <a:ext cx="1025189" cy="822960"/>
            </a:xfrm>
            <a:prstGeom prst="rect">
              <a:avLst/>
            </a:prstGeom>
            <a:noFill/>
            <a:ln w="1905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b="1" dirty="0" smtClean="0">
                  <a:solidFill>
                    <a:srgbClr val="0000CC"/>
                  </a:solidFill>
                </a:rPr>
                <a:t>x-bar  or x-</a:t>
              </a:r>
              <a:r>
                <a:rPr lang="en-US" b="1" dirty="0" err="1" smtClean="0">
                  <a:solidFill>
                    <a:srgbClr val="0000CC"/>
                  </a:solidFill>
                </a:rPr>
                <a:t>mR</a:t>
              </a:r>
              <a:r>
                <a:rPr lang="en-US" b="1" dirty="0" smtClean="0">
                  <a:solidFill>
                    <a:srgbClr val="0000CC"/>
                  </a:solidFill>
                </a:rPr>
                <a:t> Charts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438400" y="1473181"/>
            <a:ext cx="1593175" cy="1838589"/>
            <a:chOff x="2438400" y="1473181"/>
            <a:chExt cx="1593175" cy="1838589"/>
          </a:xfrm>
        </p:grpSpPr>
        <p:sp>
          <p:nvSpPr>
            <p:cNvPr id="37" name="Flowchart: Decision 36"/>
            <p:cNvSpPr/>
            <p:nvPr/>
          </p:nvSpPr>
          <p:spPr>
            <a:xfrm>
              <a:off x="2438400" y="2225393"/>
              <a:ext cx="1593175" cy="1086377"/>
            </a:xfrm>
            <a:prstGeom prst="flowChartDecision">
              <a:avLst/>
            </a:prstGeom>
            <a:noFill/>
            <a:ln w="1905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1800"/>
                </a:lnSpc>
              </a:pPr>
              <a:r>
                <a:rPr lang="en-US" b="1" dirty="0" smtClean="0">
                  <a:solidFill>
                    <a:srgbClr val="0000CC"/>
                  </a:solidFill>
                </a:rPr>
                <a:t>Shift or </a:t>
              </a:r>
              <a:r>
                <a:rPr lang="en-US" b="1" dirty="0" err="1" smtClean="0">
                  <a:solidFill>
                    <a:srgbClr val="0000CC"/>
                  </a:solidFill>
                </a:rPr>
                <a:t>Dispers</a:t>
              </a:r>
              <a:r>
                <a:rPr lang="en-US" b="1" dirty="0" smtClean="0">
                  <a:solidFill>
                    <a:srgbClr val="0000CC"/>
                  </a:solidFill>
                </a:rPr>
                <a:t>-ion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  <p:cxnSp>
          <p:nvCxnSpPr>
            <p:cNvPr id="38" name="Elbow Connector 37"/>
            <p:cNvCxnSpPr>
              <a:stCxn id="21" idx="1"/>
              <a:endCxn id="37" idx="0"/>
            </p:cNvCxnSpPr>
            <p:nvPr/>
          </p:nvCxnSpPr>
          <p:spPr>
            <a:xfrm rot="10800000" flipV="1">
              <a:off x="3234989" y="1473181"/>
              <a:ext cx="530741" cy="752211"/>
            </a:xfrm>
            <a:prstGeom prst="bentConnector2">
              <a:avLst/>
            </a:prstGeom>
            <a:ln w="1905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Box 61"/>
          <p:cNvSpPr txBox="1"/>
          <p:nvPr/>
        </p:nvSpPr>
        <p:spPr>
          <a:xfrm>
            <a:off x="1534048" y="2465142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Shift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43161" y="3552038"/>
            <a:ext cx="1376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Dispersion</a:t>
            </a:r>
            <a:endParaRPr lang="en-US" b="1" dirty="0">
              <a:solidFill>
                <a:srgbClr val="0000CC"/>
              </a:solidFill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152400" y="4272394"/>
            <a:ext cx="1263452" cy="1832516"/>
            <a:chOff x="152400" y="4272394"/>
            <a:chExt cx="1263452" cy="1832516"/>
          </a:xfrm>
        </p:grpSpPr>
        <p:sp>
          <p:nvSpPr>
            <p:cNvPr id="70" name="Rectangle 69"/>
            <p:cNvSpPr>
              <a:spLocks noChangeAspect="1"/>
            </p:cNvSpPr>
            <p:nvPr/>
          </p:nvSpPr>
          <p:spPr>
            <a:xfrm>
              <a:off x="152400" y="5492262"/>
              <a:ext cx="914400" cy="612648"/>
            </a:xfrm>
            <a:prstGeom prst="rect">
              <a:avLst/>
            </a:prstGeom>
            <a:noFill/>
            <a:ln w="1905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en-US" b="1" dirty="0" smtClean="0">
                  <a:solidFill>
                    <a:srgbClr val="0000CC"/>
                  </a:solidFill>
                </a:rPr>
                <a:t>x-</a:t>
              </a:r>
              <a:r>
                <a:rPr lang="en-US" b="1" dirty="0" err="1" smtClean="0">
                  <a:solidFill>
                    <a:srgbClr val="0000CC"/>
                  </a:solidFill>
                </a:rPr>
                <a:t>mR</a:t>
              </a:r>
              <a:r>
                <a:rPr lang="en-US" b="1" dirty="0" smtClean="0">
                  <a:solidFill>
                    <a:srgbClr val="0000CC"/>
                  </a:solidFill>
                </a:rPr>
                <a:t> Chart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  <p:cxnSp>
          <p:nvCxnSpPr>
            <p:cNvPr id="71" name="Straight Arrow Connector 70"/>
            <p:cNvCxnSpPr>
              <a:stCxn id="32" idx="2"/>
              <a:endCxn id="70" idx="0"/>
            </p:cNvCxnSpPr>
            <p:nvPr/>
          </p:nvCxnSpPr>
          <p:spPr>
            <a:xfrm rot="5400000">
              <a:off x="402792" y="4479202"/>
              <a:ext cx="1219868" cy="806252"/>
            </a:xfrm>
            <a:prstGeom prst="bentConnector3">
              <a:avLst>
                <a:gd name="adj1" fmla="val 34624"/>
              </a:avLst>
            </a:prstGeom>
            <a:ln w="1905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309497" y="4920844"/>
              <a:ext cx="661261" cy="2743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 anchor="ctr" anchorCtr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CC"/>
                  </a:solidFill>
                </a:rPr>
                <a:t>n=1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184612" y="4272394"/>
            <a:ext cx="914400" cy="1848428"/>
            <a:chOff x="1184612" y="4272394"/>
            <a:chExt cx="914400" cy="1848428"/>
          </a:xfrm>
        </p:grpSpPr>
        <p:sp>
          <p:nvSpPr>
            <p:cNvPr id="75" name="Rectangle 74"/>
            <p:cNvSpPr>
              <a:spLocks noChangeAspect="1"/>
            </p:cNvSpPr>
            <p:nvPr/>
          </p:nvSpPr>
          <p:spPr>
            <a:xfrm>
              <a:off x="1184612" y="5508174"/>
              <a:ext cx="914400" cy="612648"/>
            </a:xfrm>
            <a:prstGeom prst="rect">
              <a:avLst/>
            </a:prstGeom>
            <a:noFill/>
            <a:ln w="1905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en-US" b="1" dirty="0" smtClean="0">
                  <a:solidFill>
                    <a:srgbClr val="0000CC"/>
                  </a:solidFill>
                </a:rPr>
                <a:t>x-bar R Chart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  <p:cxnSp>
          <p:nvCxnSpPr>
            <p:cNvPr id="76" name="Straight Arrow Connector 70"/>
            <p:cNvCxnSpPr>
              <a:stCxn id="32" idx="2"/>
              <a:endCxn id="75" idx="0"/>
            </p:cNvCxnSpPr>
            <p:nvPr/>
          </p:nvCxnSpPr>
          <p:spPr>
            <a:xfrm rot="16200000" flipH="1">
              <a:off x="910942" y="4777304"/>
              <a:ext cx="1235780" cy="225960"/>
            </a:xfrm>
            <a:prstGeom prst="bentConnector3">
              <a:avLst>
                <a:gd name="adj1" fmla="val 33873"/>
              </a:avLst>
            </a:prstGeom>
            <a:ln w="1905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1202711" y="4803334"/>
              <a:ext cx="891021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 anchor="ctr" anchorCtr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b="1" dirty="0" smtClean="0">
                  <a:solidFill>
                    <a:srgbClr val="0000CC"/>
                  </a:solidFill>
                </a:rPr>
                <a:t>1&lt;n&lt;10</a:t>
              </a:r>
            </a:p>
            <a:p>
              <a:pPr algn="ctr">
                <a:lnSpc>
                  <a:spcPts val="1800"/>
                </a:lnSpc>
              </a:pPr>
              <a:r>
                <a:rPr lang="en-US" b="1" dirty="0" smtClean="0">
                  <a:solidFill>
                    <a:srgbClr val="0000CC"/>
                  </a:solidFill>
                </a:rPr>
                <a:t>(i.e. 2-9)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415852" y="4272394"/>
            <a:ext cx="1784548" cy="1832516"/>
            <a:chOff x="1415852" y="4272394"/>
            <a:chExt cx="1784548" cy="1832516"/>
          </a:xfrm>
        </p:grpSpPr>
        <p:cxnSp>
          <p:nvCxnSpPr>
            <p:cNvPr id="79" name="Straight Arrow Connector 70"/>
            <p:cNvCxnSpPr>
              <a:stCxn id="32" idx="2"/>
              <a:endCxn id="82" idx="0"/>
            </p:cNvCxnSpPr>
            <p:nvPr/>
          </p:nvCxnSpPr>
          <p:spPr>
            <a:xfrm rot="16200000" flipH="1">
              <a:off x="1469592" y="4218654"/>
              <a:ext cx="1219868" cy="1327348"/>
            </a:xfrm>
            <a:prstGeom prst="bentConnector3">
              <a:avLst>
                <a:gd name="adj1" fmla="val 33663"/>
              </a:avLst>
            </a:prstGeom>
            <a:ln w="1905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>
              <a:off x="2304935" y="4916324"/>
              <a:ext cx="779073" cy="2743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 anchor="ctr" anchorCtr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CC"/>
                  </a:solidFill>
                </a:rPr>
                <a:t>n</a:t>
              </a:r>
              <a:r>
                <a:rPr lang="en-US" b="1" u="sng" dirty="0" smtClean="0">
                  <a:solidFill>
                    <a:srgbClr val="0000CC"/>
                  </a:solidFill>
                </a:rPr>
                <a:t>&gt;</a:t>
              </a:r>
              <a:r>
                <a:rPr lang="en-US" b="1" dirty="0" smtClean="0">
                  <a:solidFill>
                    <a:srgbClr val="0000CC"/>
                  </a:solidFill>
                </a:rPr>
                <a:t>10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  <p:sp>
          <p:nvSpPr>
            <p:cNvPr id="82" name="Rectangle 81"/>
            <p:cNvSpPr>
              <a:spLocks noChangeAspect="1"/>
            </p:cNvSpPr>
            <p:nvPr/>
          </p:nvSpPr>
          <p:spPr>
            <a:xfrm>
              <a:off x="2286000" y="5492262"/>
              <a:ext cx="914400" cy="612648"/>
            </a:xfrm>
            <a:prstGeom prst="rect">
              <a:avLst/>
            </a:prstGeom>
            <a:noFill/>
            <a:ln w="1905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en-US" b="1" dirty="0" smtClean="0">
                  <a:solidFill>
                    <a:srgbClr val="0000CC"/>
                  </a:solidFill>
                </a:rPr>
                <a:t>x-bar S </a:t>
              </a:r>
              <a:r>
                <a:rPr lang="en-US" b="1" dirty="0">
                  <a:solidFill>
                    <a:srgbClr val="0000CC"/>
                  </a:solidFill>
                </a:rPr>
                <a:t>Chart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648200" y="2831272"/>
            <a:ext cx="1752600" cy="3283986"/>
            <a:chOff x="4648200" y="2831272"/>
            <a:chExt cx="1752600" cy="3283986"/>
          </a:xfrm>
        </p:grpSpPr>
        <p:sp>
          <p:nvSpPr>
            <p:cNvPr id="99" name="Rectangle 98"/>
            <p:cNvSpPr>
              <a:spLocks noChangeAspect="1"/>
            </p:cNvSpPr>
            <p:nvPr/>
          </p:nvSpPr>
          <p:spPr>
            <a:xfrm>
              <a:off x="4648200" y="5502610"/>
              <a:ext cx="914400" cy="6126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en-US" b="1" dirty="0" smtClean="0">
                  <a:solidFill>
                    <a:prstClr val="black"/>
                  </a:solidFill>
                </a:rPr>
                <a:t>c   Chart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100" name="Straight Arrow Connector 70"/>
            <p:cNvCxnSpPr>
              <a:stCxn id="96" idx="1"/>
              <a:endCxn id="99" idx="0"/>
            </p:cNvCxnSpPr>
            <p:nvPr/>
          </p:nvCxnSpPr>
          <p:spPr>
            <a:xfrm rot="10800000" flipV="1">
              <a:off x="5105400" y="2831272"/>
              <a:ext cx="1295400" cy="2671338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4661340" y="4273982"/>
              <a:ext cx="894635" cy="7848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 anchor="ctr" anchorCtr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b="1" dirty="0" smtClean="0">
                  <a:solidFill>
                    <a:prstClr val="black"/>
                  </a:solidFill>
                </a:rPr>
                <a:t>Constant Sample Size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680412" y="2831272"/>
            <a:ext cx="914400" cy="3299898"/>
            <a:chOff x="5680412" y="2831272"/>
            <a:chExt cx="914400" cy="3299898"/>
          </a:xfrm>
        </p:grpSpPr>
        <p:sp>
          <p:nvSpPr>
            <p:cNvPr id="102" name="Rectangle 101"/>
            <p:cNvSpPr>
              <a:spLocks noChangeAspect="1"/>
            </p:cNvSpPr>
            <p:nvPr/>
          </p:nvSpPr>
          <p:spPr>
            <a:xfrm>
              <a:off x="5680412" y="5518522"/>
              <a:ext cx="914400" cy="6126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en-US" b="1" dirty="0" smtClean="0">
                  <a:solidFill>
                    <a:prstClr val="black"/>
                  </a:solidFill>
                </a:rPr>
                <a:t>u  Chart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103" name="Straight Arrow Connector 70"/>
            <p:cNvCxnSpPr>
              <a:stCxn id="96" idx="1"/>
              <a:endCxn id="102" idx="0"/>
            </p:cNvCxnSpPr>
            <p:nvPr/>
          </p:nvCxnSpPr>
          <p:spPr>
            <a:xfrm rot="10800000" flipV="1">
              <a:off x="6137612" y="2831272"/>
              <a:ext cx="263188" cy="2687250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>
              <a:off x="5757199" y="4273689"/>
              <a:ext cx="779073" cy="7848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 anchor="ctr" anchorCtr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b="1" dirty="0" smtClean="0">
                  <a:solidFill>
                    <a:prstClr val="black"/>
                  </a:solidFill>
                </a:rPr>
                <a:t>Varying Sample Size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358904" y="1473182"/>
            <a:ext cx="3053576" cy="1906730"/>
            <a:chOff x="5358904" y="1473182"/>
            <a:chExt cx="3053576" cy="1906730"/>
          </a:xfrm>
        </p:grpSpPr>
        <p:sp>
          <p:nvSpPr>
            <p:cNvPr id="96" name="Flowchart: Decision 95"/>
            <p:cNvSpPr/>
            <p:nvPr/>
          </p:nvSpPr>
          <p:spPr>
            <a:xfrm>
              <a:off x="6400800" y="2282632"/>
              <a:ext cx="2011680" cy="1097280"/>
            </a:xfrm>
            <a:prstGeom prst="flowChartDecisi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1800"/>
                </a:lnSpc>
              </a:pPr>
              <a:r>
                <a:rPr lang="en-US" b="1" dirty="0" smtClean="0">
                  <a:solidFill>
                    <a:schemeClr val="tx1"/>
                  </a:solidFill>
                </a:rPr>
                <a:t>Defects or Defectives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108" name="Elbow Connector 107"/>
            <p:cNvCxnSpPr>
              <a:stCxn id="21" idx="3"/>
              <a:endCxn id="96" idx="0"/>
            </p:cNvCxnSpPr>
            <p:nvPr/>
          </p:nvCxnSpPr>
          <p:spPr>
            <a:xfrm>
              <a:off x="5358904" y="1473182"/>
              <a:ext cx="2047736" cy="809450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/>
          <p:cNvGrpSpPr/>
          <p:nvPr/>
        </p:nvGrpSpPr>
        <p:grpSpPr>
          <a:xfrm>
            <a:off x="4343400" y="3350524"/>
            <a:ext cx="4635500" cy="3297381"/>
            <a:chOff x="4343400" y="3350524"/>
            <a:chExt cx="4635500" cy="3297381"/>
          </a:xfrm>
        </p:grpSpPr>
        <p:sp>
          <p:nvSpPr>
            <p:cNvPr id="98" name="TextBox 97"/>
            <p:cNvSpPr txBox="1"/>
            <p:nvPr/>
          </p:nvSpPr>
          <p:spPr>
            <a:xfrm>
              <a:off x="7070630" y="3350524"/>
              <a:ext cx="16050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3038" indent="-173038">
                <a:buFont typeface="Arial" panose="020B0604020202020204" pitchFamily="34" charset="0"/>
                <a:buChar char="•"/>
              </a:pPr>
              <a:r>
                <a:rPr lang="en-US" b="1" dirty="0" smtClean="0">
                  <a:solidFill>
                    <a:prstClr val="black"/>
                  </a:solidFill>
                </a:rPr>
                <a:t>Defectives**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044" name="TextBox 1043"/>
            <p:cNvSpPr txBox="1"/>
            <p:nvPr/>
          </p:nvSpPr>
          <p:spPr>
            <a:xfrm>
              <a:off x="4343400" y="6278573"/>
              <a:ext cx="46355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prstClr val="black"/>
                  </a:solidFill>
                </a:rPr>
                <a:t>** Units Defective due to One or More Defects</a:t>
              </a:r>
              <a:endParaRPr lang="en-US" dirty="0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781800" y="2831272"/>
            <a:ext cx="1630680" cy="3283986"/>
            <a:chOff x="6781800" y="2831272"/>
            <a:chExt cx="1630680" cy="3283986"/>
          </a:xfrm>
        </p:grpSpPr>
        <p:sp>
          <p:nvSpPr>
            <p:cNvPr id="107" name="Rectangle 106"/>
            <p:cNvSpPr>
              <a:spLocks noChangeAspect="1"/>
            </p:cNvSpPr>
            <p:nvPr/>
          </p:nvSpPr>
          <p:spPr>
            <a:xfrm>
              <a:off x="6781800" y="5502610"/>
              <a:ext cx="914400" cy="6126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en-US" b="1" dirty="0" smtClean="0">
                  <a:solidFill>
                    <a:prstClr val="black"/>
                  </a:solidFill>
                </a:rPr>
                <a:t>np Chart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117" name="Straight Arrow Connector 14"/>
            <p:cNvCxnSpPr>
              <a:stCxn id="96" idx="3"/>
              <a:endCxn id="107" idx="0"/>
            </p:cNvCxnSpPr>
            <p:nvPr/>
          </p:nvCxnSpPr>
          <p:spPr>
            <a:xfrm flipH="1">
              <a:off x="7239000" y="2831272"/>
              <a:ext cx="1173480" cy="2671338"/>
            </a:xfrm>
            <a:prstGeom prst="bentConnector4">
              <a:avLst>
                <a:gd name="adj1" fmla="val -18482"/>
                <a:gd name="adj2" fmla="val 46665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/>
            <p:cNvSpPr txBox="1"/>
            <p:nvPr/>
          </p:nvSpPr>
          <p:spPr>
            <a:xfrm>
              <a:off x="6794283" y="4262260"/>
              <a:ext cx="894635" cy="7848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 anchor="ctr" anchorCtr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b="1" dirty="0" smtClean="0">
                  <a:solidFill>
                    <a:prstClr val="black"/>
                  </a:solidFill>
                </a:rPr>
                <a:t>Constant Sample Size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883188" y="2831272"/>
            <a:ext cx="914400" cy="3299898"/>
            <a:chOff x="7883188" y="2831272"/>
            <a:chExt cx="914400" cy="3299898"/>
          </a:xfrm>
        </p:grpSpPr>
        <p:sp>
          <p:nvSpPr>
            <p:cNvPr id="92" name="Rectangle 91"/>
            <p:cNvSpPr>
              <a:spLocks noChangeAspect="1"/>
            </p:cNvSpPr>
            <p:nvPr/>
          </p:nvSpPr>
          <p:spPr>
            <a:xfrm>
              <a:off x="7883188" y="5518522"/>
              <a:ext cx="914400" cy="6126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en-US" b="1" dirty="0" smtClean="0">
                  <a:solidFill>
                    <a:prstClr val="black"/>
                  </a:solidFill>
                </a:rPr>
                <a:t>p  Chart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93" name="Straight Arrow Connector 14"/>
            <p:cNvCxnSpPr>
              <a:stCxn id="96" idx="3"/>
              <a:endCxn id="92" idx="0"/>
            </p:cNvCxnSpPr>
            <p:nvPr/>
          </p:nvCxnSpPr>
          <p:spPr>
            <a:xfrm flipH="1">
              <a:off x="8340388" y="2831272"/>
              <a:ext cx="72092" cy="2687250"/>
            </a:xfrm>
            <a:prstGeom prst="bentConnector4">
              <a:avLst>
                <a:gd name="adj1" fmla="val -317095"/>
                <a:gd name="adj2" fmla="val 46248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TextBox 120"/>
            <p:cNvSpPr txBox="1"/>
            <p:nvPr/>
          </p:nvSpPr>
          <p:spPr>
            <a:xfrm>
              <a:off x="7948757" y="4285413"/>
              <a:ext cx="779073" cy="7848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 anchor="ctr" anchorCtr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b="1" dirty="0" smtClean="0">
                  <a:solidFill>
                    <a:prstClr val="black"/>
                  </a:solidFill>
                </a:rPr>
                <a:t>Varying Sample Size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846582" y="2447246"/>
            <a:ext cx="4754238" cy="4193235"/>
            <a:chOff x="1846582" y="2447246"/>
            <a:chExt cx="4754238" cy="4193235"/>
          </a:xfrm>
        </p:grpSpPr>
        <p:sp>
          <p:nvSpPr>
            <p:cNvPr id="97" name="TextBox 96"/>
            <p:cNvSpPr txBox="1"/>
            <p:nvPr/>
          </p:nvSpPr>
          <p:spPr>
            <a:xfrm>
              <a:off x="5270832" y="2447246"/>
              <a:ext cx="13299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3038" indent="-173038">
                <a:buFont typeface="Arial" panose="020B0604020202020204" pitchFamily="34" charset="0"/>
                <a:buChar char="•"/>
              </a:pPr>
              <a:r>
                <a:rPr lang="en-US" b="1" dirty="0" smtClean="0">
                  <a:solidFill>
                    <a:prstClr val="black"/>
                  </a:solidFill>
                </a:rPr>
                <a:t>Defects*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1846582" y="6271149"/>
              <a:ext cx="19021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prstClr val="black"/>
                  </a:solidFill>
                </a:rPr>
                <a:t>*Defects </a:t>
              </a:r>
              <a:r>
                <a:rPr lang="en-US" b="1" dirty="0">
                  <a:solidFill>
                    <a:prstClr val="black"/>
                  </a:solidFill>
                </a:rPr>
                <a:t>per </a:t>
              </a:r>
              <a:r>
                <a:rPr lang="en-US" b="1" dirty="0" smtClean="0">
                  <a:solidFill>
                    <a:prstClr val="black"/>
                  </a:solidFill>
                </a:rPr>
                <a:t>Unit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4320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6" grpId="0"/>
      <p:bldP spid="28" grpId="0"/>
      <p:bldP spid="62" grpId="0"/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x-bar-S </a:t>
            </a:r>
            <a:r>
              <a:rPr lang="en-US" sz="2800" b="1" dirty="0">
                <a:solidFill>
                  <a:srgbClr val="FF0000"/>
                </a:solidFill>
              </a:rPr>
              <a:t>&amp; </a:t>
            </a:r>
            <a:r>
              <a:rPr lang="en-US" sz="2800" b="1" dirty="0" smtClean="0">
                <a:solidFill>
                  <a:srgbClr val="FF0000"/>
                </a:solidFill>
              </a:rPr>
              <a:t>x-bar-R </a:t>
            </a:r>
            <a:r>
              <a:rPr lang="en-US" sz="2800" b="1" dirty="0">
                <a:solidFill>
                  <a:srgbClr val="FF0000"/>
                </a:solidFill>
              </a:rPr>
              <a:t>Charts …  </a:t>
            </a:r>
            <a:r>
              <a:rPr lang="en-US" sz="2800" b="1" dirty="0" smtClean="0">
                <a:solidFill>
                  <a:srgbClr val="FF0000"/>
                </a:solidFill>
              </a:rPr>
              <a:t>1/4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576209"/>
            <a:ext cx="9111342" cy="2653500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b="1" dirty="0" smtClean="0"/>
              <a:t>Used when</a:t>
            </a:r>
            <a:r>
              <a:rPr lang="en-US" sz="2400" dirty="0" smtClean="0"/>
              <a:t> </a:t>
            </a:r>
            <a:endParaRPr lang="en-US" sz="2400" dirty="0"/>
          </a:p>
          <a:p>
            <a:pPr marL="234950" indent="-234950">
              <a:spcBef>
                <a:spcPts val="0"/>
              </a:spcBef>
            </a:pPr>
            <a:r>
              <a:rPr lang="en-US" sz="2400" dirty="0" smtClean="0"/>
              <a:t>there is a shift in the central tendency, i.e. the process mean, and more than one observation are available per time period (sample)</a:t>
            </a:r>
          </a:p>
          <a:p>
            <a:pPr marL="234950" indent="-234950">
              <a:spcBef>
                <a:spcPts val="0"/>
              </a:spcBef>
            </a:pPr>
            <a:r>
              <a:rPr lang="en-US" sz="2400" b="1" dirty="0" smtClean="0"/>
              <a:t>x-bar R</a:t>
            </a:r>
            <a:r>
              <a:rPr lang="en-US" sz="2400" dirty="0" smtClean="0"/>
              <a:t> used when sample size is 2-9 and </a:t>
            </a:r>
            <a:r>
              <a:rPr lang="en-US" sz="2400" dirty="0" err="1" smtClean="0"/>
              <a:t>and</a:t>
            </a:r>
            <a:r>
              <a:rPr lang="en-US" sz="2400" dirty="0"/>
              <a:t> </a:t>
            </a:r>
            <a:r>
              <a:rPr lang="en-US" sz="2400" b="1" dirty="0" smtClean="0"/>
              <a:t>x-bar S</a:t>
            </a:r>
            <a:r>
              <a:rPr lang="en-US" sz="2400" dirty="0" smtClean="0"/>
              <a:t> when sample size </a:t>
            </a:r>
            <a:r>
              <a:rPr lang="en-US" sz="2400" u="sng" dirty="0" smtClean="0"/>
              <a:t>&gt;</a:t>
            </a:r>
            <a:r>
              <a:rPr lang="en-US" sz="2400" dirty="0" smtClean="0"/>
              <a:t> 10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b="1" dirty="0" smtClean="0"/>
              <a:t>Example:</a:t>
            </a:r>
            <a:endParaRPr lang="en-US" sz="24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Masonry blocks arrive at the project site by truckloads and are placed into a pile.  A sample of 4 blocks is taken from the pile and tested for breaking strength (in tonne).  5 truckloads have so far arrived.  Develop x-bar S and x-bar R charts for 3-sigma process if the testing observations are as follows:</a:t>
            </a:r>
            <a:endParaRPr lang="en-US" sz="2400" dirty="0"/>
          </a:p>
          <a:p>
            <a:endParaRPr lang="en-US" altLang="en-US" sz="2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719458" y="0"/>
            <a:ext cx="424542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13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446" y="649552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902402"/>
              </p:ext>
            </p:extLst>
          </p:nvPr>
        </p:nvGraphicFramePr>
        <p:xfrm>
          <a:off x="2362201" y="4888020"/>
          <a:ext cx="6357258" cy="1790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9498"/>
                <a:gridCol w="1234440"/>
                <a:gridCol w="1234440"/>
                <a:gridCol w="1234440"/>
                <a:gridCol w="12344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Sample/Pile #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Block 1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Block 2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Block 3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Block 4</a:t>
                      </a:r>
                      <a:endParaRPr lang="en-US" dirty="0"/>
                    </a:p>
                  </a:txBody>
                  <a:tcPr marL="0" marR="0" marT="0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32225" y="576209"/>
            <a:ext cx="3800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x=observation; S = Standard Deviation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504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</a:rPr>
              <a:t>x-bar-S &amp; x-bar-R Charts …  </a:t>
            </a:r>
            <a:r>
              <a:rPr lang="en-US" sz="2800" b="1" dirty="0" smtClean="0">
                <a:solidFill>
                  <a:srgbClr val="FF0000"/>
                </a:solidFill>
              </a:rPr>
              <a:t>2/4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658270"/>
            <a:ext cx="4419601" cy="39137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/>
              <a:t>Chart Limits for x-bar S: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 b="1" dirty="0" smtClean="0"/>
              <a:t>                         </a:t>
            </a:r>
            <a:endParaRPr lang="en-US" sz="2400" b="1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where:</a:t>
            </a:r>
            <a:endParaRPr lang="en-US" altLang="en-US" sz="2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14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446" y="649552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Content Placeholder 7"/>
          <p:cNvSpPr txBox="1">
            <a:spLocks/>
          </p:cNvSpPr>
          <p:nvPr/>
        </p:nvSpPr>
        <p:spPr>
          <a:xfrm>
            <a:off x="533401" y="2467714"/>
            <a:ext cx="3886200" cy="27138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4950" indent="-234950">
              <a:buFont typeface="Arial" pitchFamily="34" charset="0"/>
              <a:buNone/>
            </a:pPr>
            <a:r>
              <a:rPr lang="en-US" sz="2400" dirty="0" smtClean="0"/>
              <a:t>= mean of sample means, i.e. the population mean </a:t>
            </a:r>
            <a:r>
              <a:rPr lang="en-US" sz="2400" dirty="0" smtClean="0">
                <a:ln>
                  <a:solidFill>
                    <a:schemeClr val="tx1"/>
                  </a:solidFill>
                </a:ln>
              </a:rPr>
              <a:t>= CL</a:t>
            </a:r>
          </a:p>
          <a:p>
            <a:pPr marL="234950" indent="-234950">
              <a:buFont typeface="Arial" pitchFamily="34" charset="0"/>
              <a:buNone/>
            </a:pPr>
            <a:r>
              <a:rPr lang="en-US" sz="2400" dirty="0" smtClean="0"/>
              <a:t>= Quality standard, </a:t>
            </a:r>
            <a:r>
              <a:rPr lang="en-US" sz="2400" dirty="0" err="1" smtClean="0"/>
              <a:t>eg</a:t>
            </a:r>
            <a:r>
              <a:rPr lang="en-US" sz="2400" dirty="0" smtClean="0"/>
              <a:t> 3 sigma or more, or degree of assurance/confidence </a:t>
            </a:r>
          </a:p>
          <a:p>
            <a:pPr marL="1090613" indent="-1090613">
              <a:buFont typeface="Arial" pitchFamily="34" charset="0"/>
              <a:buNone/>
            </a:pPr>
            <a:r>
              <a:rPr lang="en-US" sz="2400" dirty="0" smtClean="0"/>
              <a:t>= standard deviation of sample means =</a:t>
            </a:r>
          </a:p>
          <a:p>
            <a:pPr marL="234950" indent="-234950">
              <a:buFont typeface="Arial" pitchFamily="34" charset="0"/>
              <a:buNone/>
            </a:pPr>
            <a:r>
              <a:rPr lang="en-US" sz="2400" dirty="0" smtClean="0"/>
              <a:t>= standard deviation of population</a:t>
            </a:r>
          </a:p>
          <a:p>
            <a:pPr marL="0" indent="0">
              <a:buFont typeface="Arial" pitchFamily="34" charset="0"/>
              <a:buNone/>
            </a:pPr>
            <a:r>
              <a:rPr lang="en-US" sz="2400" dirty="0" smtClean="0"/>
              <a:t>= sample size</a:t>
            </a:r>
            <a:endParaRPr lang="en-US" altLang="en-US" sz="2400" dirty="0" smtClean="0"/>
          </a:p>
        </p:txBody>
      </p:sp>
      <p:sp>
        <p:nvSpPr>
          <p:cNvPr id="23" name="Content Placeholder 7"/>
          <p:cNvSpPr txBox="1">
            <a:spLocks/>
          </p:cNvSpPr>
          <p:nvPr/>
        </p:nvSpPr>
        <p:spPr>
          <a:xfrm>
            <a:off x="4659923" y="656492"/>
            <a:ext cx="4021923" cy="11224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400" b="1" dirty="0" smtClean="0"/>
              <a:t>Chart Limits for x-bar R:</a:t>
            </a:r>
          </a:p>
          <a:p>
            <a:pPr marL="0" indent="0">
              <a:buFont typeface="Arial" pitchFamily="34" charset="0"/>
              <a:buNone/>
            </a:pPr>
            <a:endParaRPr lang="en-US" sz="2400" b="1" dirty="0" smtClean="0"/>
          </a:p>
          <a:p>
            <a:pPr marL="0" indent="0">
              <a:buFont typeface="Arial" pitchFamily="34" charset="0"/>
              <a:buNone/>
            </a:pPr>
            <a:endParaRPr lang="en-US" sz="2400" dirty="0" smtClean="0"/>
          </a:p>
        </p:txBody>
      </p:sp>
      <p:sp>
        <p:nvSpPr>
          <p:cNvPr id="29" name="Content Placeholder 7"/>
          <p:cNvSpPr txBox="1">
            <a:spLocks/>
          </p:cNvSpPr>
          <p:nvPr/>
        </p:nvSpPr>
        <p:spPr>
          <a:xfrm>
            <a:off x="5193324" y="2022231"/>
            <a:ext cx="3886200" cy="27138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4950" indent="-234950">
              <a:buNone/>
            </a:pPr>
            <a:r>
              <a:rPr lang="en-US" sz="2400" dirty="0"/>
              <a:t>where:</a:t>
            </a:r>
            <a:endParaRPr lang="en-US" altLang="en-US" sz="2400" dirty="0"/>
          </a:p>
          <a:p>
            <a:pPr marL="234950" indent="-234950">
              <a:buNone/>
            </a:pPr>
            <a:r>
              <a:rPr lang="en-US" sz="2400" dirty="0" smtClean="0"/>
              <a:t>= mean of sample means, i.e. the population </a:t>
            </a:r>
            <a:r>
              <a:rPr lang="en-US" sz="2400" dirty="0"/>
              <a:t>mean </a:t>
            </a:r>
            <a:r>
              <a:rPr lang="en-US" sz="2400" dirty="0">
                <a:ln>
                  <a:solidFill>
                    <a:schemeClr val="tx1"/>
                  </a:solidFill>
                </a:ln>
              </a:rPr>
              <a:t>= CL</a:t>
            </a:r>
          </a:p>
          <a:p>
            <a:pPr marL="234950" indent="-234950">
              <a:buFont typeface="Arial" pitchFamily="34" charset="0"/>
              <a:buNone/>
            </a:pPr>
            <a:r>
              <a:rPr lang="en-US" sz="2400" dirty="0" smtClean="0"/>
              <a:t>= Constant dependent on </a:t>
            </a:r>
          </a:p>
          <a:p>
            <a:pPr marL="234950" indent="-234950">
              <a:spcBef>
                <a:spcPts val="1200"/>
              </a:spcBef>
              <a:buFont typeface="Arial" pitchFamily="34" charset="0"/>
              <a:buNone/>
            </a:pPr>
            <a:r>
              <a:rPr lang="en-US" altLang="en-US" sz="2400" dirty="0" smtClean="0"/>
              <a:t>= Mean of Sample Ranges</a:t>
            </a:r>
          </a:p>
          <a:p>
            <a:pPr marL="234950" indent="-234950">
              <a:spcBef>
                <a:spcPts val="1200"/>
              </a:spcBef>
              <a:buFont typeface="Arial" pitchFamily="34" charset="0"/>
              <a:buNone/>
            </a:pPr>
            <a:r>
              <a:rPr lang="en-US" altLang="en-US" sz="2400" dirty="0" smtClean="0"/>
              <a:t>= sample size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>
                <a:spLocks noChangeAspect="1"/>
              </p:cNvSpPr>
              <p:nvPr/>
            </p:nvSpPr>
            <p:spPr>
              <a:xfrm>
                <a:off x="273310" y="1125222"/>
                <a:ext cx="3966535" cy="932178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=</m:t>
                          </m:r>
                          <m:bar>
                            <m:barPr>
                              <m:pos m:val="top"/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bar>
                            </m:e>
                          </m:bar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  <m:sSub>
                            <m:sSubPr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bar>
                                <m:barPr>
                                  <m:pos m:val="top"/>
                                  <m:ctrlP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bar>
                            </m:sub>
                          </m:sSub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bar>
                            <m:barPr>
                              <m:pos m:val="top"/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bar>
                            </m:e>
                          </m:bar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  <m:f>
                            <m:fPr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rad>
                            </m:den>
                          </m:f>
                        </m:e>
                      </m:eqArr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310" y="1125222"/>
                <a:ext cx="3966535" cy="93217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4944208" y="1158430"/>
                <a:ext cx="2011680" cy="731520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=</m:t>
                          </m:r>
                          <m:bar>
                            <m:barPr>
                              <m:pos m:val="top"/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bar>
                            </m:e>
                          </m:bar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  <m:r>
                            <a:rPr kumimoji="0" lang="en-US" sz="3200" b="0" i="1" u="none" strike="noStrike" kern="0" cap="none" spc="0" normalizeH="0" baseline="-2500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bar>
                            <m:barPr>
                              <m:pos m:val="top"/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bar>
                        </m:e>
                      </m:eqArr>
                    </m:oMath>
                  </m:oMathPara>
                </a14:m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4208" y="1158430"/>
                <a:ext cx="2011680" cy="7315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>
                <a:spLocks noChangeAspect="1"/>
              </p:cNvSpPr>
              <p:nvPr/>
            </p:nvSpPr>
            <p:spPr>
              <a:xfrm>
                <a:off x="212055" y="2470702"/>
                <a:ext cx="398008" cy="548640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bar>
                            <m:barPr>
                              <m:pos m:val="top"/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bar>
                            </m:e>
                          </m:bar>
                        </m:e>
                      </m:eqArr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055" y="2470702"/>
                <a:ext cx="398008" cy="54864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>
                <a:spLocks noChangeAspect="1"/>
              </p:cNvSpPr>
              <p:nvPr/>
            </p:nvSpPr>
            <p:spPr>
              <a:xfrm>
                <a:off x="257232" y="3223450"/>
                <a:ext cx="340413" cy="492443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232" y="3223450"/>
                <a:ext cx="340413" cy="49244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>
                <a:spLocks/>
              </p:cNvSpPr>
              <p:nvPr/>
            </p:nvSpPr>
            <p:spPr>
              <a:xfrm>
                <a:off x="140677" y="4401347"/>
                <a:ext cx="457200" cy="548640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bar>
                            <m:barPr>
                              <m:pos m:val="top"/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bar>
                        </m:sub>
                      </m:sSub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677" y="4401347"/>
                <a:ext cx="457200" cy="54864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>
                <a:spLocks noChangeAspect="1"/>
              </p:cNvSpPr>
              <p:nvPr/>
            </p:nvSpPr>
            <p:spPr>
              <a:xfrm>
                <a:off x="3765657" y="4572000"/>
                <a:ext cx="646780" cy="932178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5657" y="4572000"/>
                <a:ext cx="646780" cy="93217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>
                <a:spLocks noChangeAspect="1"/>
              </p:cNvSpPr>
              <p:nvPr/>
            </p:nvSpPr>
            <p:spPr>
              <a:xfrm>
                <a:off x="232287" y="5213459"/>
                <a:ext cx="357544" cy="457200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287" y="5213459"/>
                <a:ext cx="357544" cy="45720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>
                <a:spLocks noChangeAspect="1"/>
              </p:cNvSpPr>
              <p:nvPr/>
            </p:nvSpPr>
            <p:spPr>
              <a:xfrm>
                <a:off x="247986" y="6002779"/>
                <a:ext cx="377283" cy="492443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986" y="6002779"/>
                <a:ext cx="377283" cy="492443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>
                <a:spLocks noChangeAspect="1"/>
              </p:cNvSpPr>
              <p:nvPr/>
            </p:nvSpPr>
            <p:spPr>
              <a:xfrm>
                <a:off x="4812788" y="2448345"/>
                <a:ext cx="398008" cy="548640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bar>
                            <m:barPr>
                              <m:pos m:val="top"/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sz="3200" b="0" i="1" u="none" strike="noStrike" kern="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bar>
                            </m:e>
                          </m:bar>
                        </m:e>
                      </m:eqArr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2788" y="2448345"/>
                <a:ext cx="398008" cy="54864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4721207" y="3187918"/>
                <a:ext cx="546623" cy="548640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  <m:r>
                            <a:rPr kumimoji="0" lang="en-US" sz="3200" b="0" i="1" u="none" strike="noStrike" kern="0" cap="none" spc="0" normalizeH="0" baseline="-2500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eqArr>
                    </m:oMath>
                  </m:oMathPara>
                </a14:m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1207" y="3187918"/>
                <a:ext cx="546623" cy="54864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>
                <a:spLocks/>
              </p:cNvSpPr>
              <p:nvPr/>
            </p:nvSpPr>
            <p:spPr>
              <a:xfrm>
                <a:off x="4851324" y="4285344"/>
                <a:ext cx="377283" cy="457200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1324" y="4285344"/>
                <a:ext cx="377283" cy="457200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4835769" y="3774757"/>
                <a:ext cx="407997" cy="492443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bar>
                            <m:barPr>
                              <m:pos m:val="top"/>
                              <m:ctrlP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kumimoji="0" lang="en-US" sz="32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bar>
                        </m:e>
                      </m:eqArr>
                    </m:oMath>
                  </m:oMathPara>
                </a14:m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5769" y="3774757"/>
                <a:ext cx="407997" cy="492443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>
                <a:spLocks noChangeAspect="1"/>
              </p:cNvSpPr>
              <p:nvPr/>
            </p:nvSpPr>
            <p:spPr>
              <a:xfrm>
                <a:off x="8493204" y="3244115"/>
                <a:ext cx="377283" cy="492443"/>
              </a:xfrm>
              <a:prstGeom prst="rect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 MT Black" panose="02070A03080606020203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3204" y="3244115"/>
                <a:ext cx="377283" cy="492443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952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</a:rPr>
              <a:t>x-bar-S &amp; x-bar-R Charts …  </a:t>
            </a:r>
            <a:r>
              <a:rPr lang="en-US" sz="2800" b="1" dirty="0" smtClean="0">
                <a:solidFill>
                  <a:srgbClr val="FF0000"/>
                </a:solidFill>
              </a:rPr>
              <a:t>3/4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15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8355521" y="5776250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764726"/>
              </p:ext>
            </p:extLst>
          </p:nvPr>
        </p:nvGraphicFramePr>
        <p:xfrm>
          <a:off x="152400" y="762000"/>
          <a:ext cx="8382003" cy="2261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6643"/>
                <a:gridCol w="918170"/>
                <a:gridCol w="918170"/>
                <a:gridCol w="918170"/>
                <a:gridCol w="918170"/>
                <a:gridCol w="918170"/>
                <a:gridCol w="918170"/>
                <a:gridCol w="918170"/>
                <a:gridCol w="91817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lang="en-US" dirty="0" smtClean="0"/>
                        <a:t>Pile (Sample #)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lang="en-US" dirty="0" smtClean="0"/>
                        <a:t>Block 1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lang="en-US" dirty="0" smtClean="0"/>
                        <a:t>Block 2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Block 3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Block 4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Sample Mean </a:t>
                      </a:r>
                      <a:r>
                        <a:rPr lang="en-US" sz="2000" b="1" i="1" dirty="0" smtClean="0"/>
                        <a:t>x</a:t>
                      </a:r>
                      <a:r>
                        <a:rPr lang="en-US" sz="2000" b="1" dirty="0" smtClean="0"/>
                        <a:t>̄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Sample   </a:t>
                      </a:r>
                      <a:r>
                        <a:rPr lang="el-GR" b="1" i="1" dirty="0" smtClean="0"/>
                        <a:t>σ</a:t>
                      </a:r>
                      <a:r>
                        <a:rPr lang="en-US" b="1" dirty="0" smtClean="0"/>
                        <a:t>  </a:t>
                      </a:r>
                      <a:endParaRPr lang="en-US" b="1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Sample Range </a:t>
                      </a:r>
                      <a:r>
                        <a:rPr lang="en-US" b="1" dirty="0" smtClean="0"/>
                        <a:t>R</a:t>
                      </a:r>
                      <a:endParaRPr lang="en-US" b="1" dirty="0"/>
                    </a:p>
                  </a:txBody>
                  <a:tcPr marL="0" marR="0" marT="0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0.200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0.200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0.800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0.949*</a:t>
                      </a:r>
                      <a:endParaRPr lang="en-US" sz="18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0.087**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00FF"/>
                          </a:solidFill>
                          <a:effectLst/>
                          <a:latin typeface="Calibri" panose="020F0502020204030204" pitchFamily="34" charset="0"/>
                        </a:rPr>
                        <a:t>0.200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25" name="Group 24"/>
          <p:cNvGrpSpPr/>
          <p:nvPr/>
        </p:nvGrpSpPr>
        <p:grpSpPr>
          <a:xfrm>
            <a:off x="2819400" y="3048000"/>
            <a:ext cx="5937738" cy="375193"/>
            <a:chOff x="2819400" y="3253099"/>
            <a:chExt cx="5937738" cy="375193"/>
          </a:xfrm>
        </p:grpSpPr>
        <p:sp>
          <p:nvSpPr>
            <p:cNvPr id="12" name="TextBox 11"/>
            <p:cNvSpPr txBox="1"/>
            <p:nvPr/>
          </p:nvSpPr>
          <p:spPr>
            <a:xfrm>
              <a:off x="2819400" y="3258960"/>
              <a:ext cx="1415772" cy="36933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prstClr val="white"/>
                  </a:solidFill>
                </a:rPr>
                <a:t>x-bar </a:t>
              </a:r>
              <a:r>
                <a:rPr lang="en-US" b="1" dirty="0">
                  <a:solidFill>
                    <a:prstClr val="white"/>
                  </a:solidFill>
                </a:rPr>
                <a:t>S Chart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320526" y="3253099"/>
              <a:ext cx="1436612" cy="36933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prstClr val="white"/>
                  </a:solidFill>
                </a:rPr>
                <a:t>x-bar R </a:t>
              </a:r>
              <a:r>
                <a:rPr lang="en-US" b="1" dirty="0">
                  <a:solidFill>
                    <a:prstClr val="white"/>
                  </a:solidFill>
                </a:rPr>
                <a:t>Chart</a:t>
              </a:r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9951" y="2749061"/>
            <a:ext cx="4764950" cy="2386640"/>
            <a:chOff x="109951" y="2749061"/>
            <a:chExt cx="4445685" cy="2386640"/>
          </a:xfrm>
        </p:grpSpPr>
        <p:grpSp>
          <p:nvGrpSpPr>
            <p:cNvPr id="28" name="Group 27"/>
            <p:cNvGrpSpPr/>
            <p:nvPr/>
          </p:nvGrpSpPr>
          <p:grpSpPr>
            <a:xfrm>
              <a:off x="109951" y="2749061"/>
              <a:ext cx="4445685" cy="2300395"/>
              <a:chOff x="109951" y="3143499"/>
              <a:chExt cx="4445685" cy="2300395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109951" y="3143499"/>
                <a:ext cx="699422" cy="3693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prstClr val="black"/>
                    </a:solidFill>
                  </a:rPr>
                  <a:t>Here:</a:t>
                </a:r>
                <a:endParaRPr lang="en-US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Content Placeholder 7"/>
              <p:cNvSpPr txBox="1">
                <a:spLocks/>
              </p:cNvSpPr>
              <p:nvPr/>
            </p:nvSpPr>
            <p:spPr>
              <a:xfrm>
                <a:off x="508535" y="3471752"/>
                <a:ext cx="4047101" cy="197214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4950" indent="-234950">
                  <a:lnSpc>
                    <a:spcPts val="2600"/>
                  </a:lnSpc>
                  <a:spcBef>
                    <a:spcPts val="600"/>
                  </a:spcBef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smtClean="0">
                    <a:solidFill>
                      <a:srgbClr val="0000FF"/>
                    </a:solidFill>
                  </a:rPr>
                  <a:t>0</a:t>
                </a:r>
                <a:r>
                  <a:rPr lang="en-US" sz="2400" dirty="0">
                    <a:solidFill>
                      <a:srgbClr val="0000FF"/>
                    </a:solidFill>
                  </a:rPr>
                  <a:t>.9</a:t>
                </a:r>
                <a:r>
                  <a:rPr lang="en-US" sz="2400" dirty="0">
                    <a:solidFill>
                      <a:srgbClr val="0000FF"/>
                    </a:solidFill>
                    <a:latin typeface="Calibri" panose="020F0502020204030204" pitchFamily="34" charset="0"/>
                  </a:rPr>
                  <a:t>49</a:t>
                </a:r>
                <a:r>
                  <a:rPr lang="en-US" sz="2400" dirty="0">
                    <a:solidFill>
                      <a:srgbClr val="0000FF"/>
                    </a:solidFill>
                  </a:rPr>
                  <a:t>*</a:t>
                </a:r>
                <a:endParaRPr lang="en-US" sz="2400" dirty="0" smtClean="0">
                  <a:solidFill>
                    <a:srgbClr val="0000FF"/>
                  </a:solidFill>
                </a:endParaRPr>
              </a:p>
              <a:p>
                <a:pPr marL="234950" indent="-234950">
                  <a:lnSpc>
                    <a:spcPts val="2600"/>
                  </a:lnSpc>
                  <a:spcBef>
                    <a:spcPts val="600"/>
                  </a:spcBef>
                  <a:buFont typeface="Arial" pitchFamily="34" charset="0"/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3	  =4</a:t>
                </a:r>
              </a:p>
              <a:p>
                <a:pPr marL="0" indent="0">
                  <a:lnSpc>
                    <a:spcPts val="2600"/>
                  </a:lnSpc>
                  <a:spcBef>
                    <a:spcPts val="600"/>
                  </a:spcBef>
                  <a:buNone/>
                </a:pPr>
                <a:r>
                  <a:rPr lang="en-US" sz="2400" dirty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0.13892</a:t>
                </a:r>
                <a:r>
                  <a:rPr lang="en-US" sz="2400" dirty="0" smtClean="0">
                    <a:solidFill>
                      <a:srgbClr val="009900"/>
                    </a:solidFill>
                  </a:rPr>
                  <a:t> </a:t>
                </a:r>
                <a:endParaRPr lang="en-US" sz="2400" dirty="0">
                  <a:solidFill>
                    <a:srgbClr val="009900"/>
                  </a:solidFill>
                </a:endParaRPr>
              </a:p>
              <a:p>
                <a:pPr marL="234950" indent="-234950">
                  <a:lnSpc>
                    <a:spcPts val="2600"/>
                  </a:lnSpc>
                  <a:spcBef>
                    <a:spcPts val="600"/>
                  </a:spcBef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0.13892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/√4= </a:t>
                </a:r>
                <a:r>
                  <a:rPr lang="en-US" sz="2400" dirty="0" smtClean="0">
                    <a:solidFill>
                      <a:srgbClr val="009900"/>
                    </a:solidFill>
                  </a:rPr>
                  <a:t>0.06946 </a:t>
                </a:r>
                <a:r>
                  <a:rPr lang="en-US" sz="2400" dirty="0" smtClean="0"/>
                  <a:t>(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using the formula       ), or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0.087**</a:t>
                </a:r>
                <a:endParaRPr lang="en-US" altLang="en-US" sz="2400" dirty="0" smtClean="0">
                  <a:solidFill>
                    <a:prstClr val="black"/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/>
                <p:cNvSpPr txBox="1">
                  <a:spLocks/>
                </p:cNvSpPr>
                <p:nvPr/>
              </p:nvSpPr>
              <p:spPr>
                <a:xfrm>
                  <a:off x="295586" y="3087896"/>
                  <a:ext cx="273793" cy="377476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eqArr>
                          <m:eqArrPr>
                            <m:ctrlP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bar>
                              <m:barPr>
                                <m:pos m:val="top"/>
                                <m:ctrlP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bar>
                                  <m:barPr>
                                    <m:pos m:val="top"/>
                                    <m:ctrlP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bar>
                              </m:e>
                            </m:bar>
                          </m:e>
                        </m:eqArr>
                      </m:oMath>
                    </m:oMathPara>
                  </a14:m>
                  <a:endPara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47" name="TextBox 4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5586" y="3087896"/>
                  <a:ext cx="273793" cy="377476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8889" r="-6667" b="-180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/>
                <p:cNvSpPr txBox="1">
                  <a:spLocks/>
                </p:cNvSpPr>
                <p:nvPr/>
              </p:nvSpPr>
              <p:spPr>
                <a:xfrm>
                  <a:off x="324080" y="3500097"/>
                  <a:ext cx="255326" cy="369332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48" name="TextBox 4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4080" y="3500097"/>
                  <a:ext cx="255326" cy="36933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9524" r="-71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/>
                <p:cNvSpPr txBox="1">
                  <a:spLocks/>
                </p:cNvSpPr>
                <p:nvPr/>
              </p:nvSpPr>
              <p:spPr>
                <a:xfrm>
                  <a:off x="115102" y="4308123"/>
                  <a:ext cx="436593" cy="457200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bar>
                              <m:barPr>
                                <m:pos m:val="top"/>
                                <m:ctrlP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bar>
                          </m:sub>
                        </m:sSub>
                      </m:oMath>
                    </m:oMathPara>
                  </a14:m>
                  <a:endPara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50" name="TextBox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102" y="4308123"/>
                  <a:ext cx="436593" cy="45720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/>
                <p:cNvSpPr txBox="1">
                  <a:spLocks/>
                </p:cNvSpPr>
                <p:nvPr/>
              </p:nvSpPr>
              <p:spPr>
                <a:xfrm>
                  <a:off x="272560" y="3902802"/>
                  <a:ext cx="288028" cy="369332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oMath>
                    </m:oMathPara>
                  </a14:m>
                  <a:endPara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51" name="TextBox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560" y="3902802"/>
                  <a:ext cx="288028" cy="369332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10638" r="-42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TextBox 53"/>
                <p:cNvSpPr txBox="1">
                  <a:spLocks/>
                </p:cNvSpPr>
                <p:nvPr/>
              </p:nvSpPr>
              <p:spPr>
                <a:xfrm>
                  <a:off x="1308839" y="3481699"/>
                  <a:ext cx="282578" cy="369332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54" name="TextBox 5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08839" y="3481699"/>
                  <a:ext cx="282578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10870" r="-65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TextBox 54"/>
                <p:cNvSpPr txBox="1">
                  <a:spLocks noChangeAspect="1"/>
                </p:cNvSpPr>
                <p:nvPr/>
              </p:nvSpPr>
              <p:spPr>
                <a:xfrm>
                  <a:off x="2222230" y="4611390"/>
                  <a:ext cx="363946" cy="524311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en-US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kumimoji="0" lang="en-US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oMath>
                    </m:oMathPara>
                  </a14:m>
                  <a:endPara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55" name="TextBox 5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22230" y="4611390"/>
                  <a:ext cx="363946" cy="524311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11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Group 7"/>
          <p:cNvGrpSpPr/>
          <p:nvPr/>
        </p:nvGrpSpPr>
        <p:grpSpPr>
          <a:xfrm>
            <a:off x="228600" y="5265440"/>
            <a:ext cx="3200400" cy="1557391"/>
            <a:chOff x="228600" y="5265440"/>
            <a:chExt cx="3200400" cy="1557391"/>
          </a:xfrm>
        </p:grpSpPr>
        <p:grpSp>
          <p:nvGrpSpPr>
            <p:cNvPr id="38" name="Group 37"/>
            <p:cNvGrpSpPr/>
            <p:nvPr/>
          </p:nvGrpSpPr>
          <p:grpSpPr>
            <a:xfrm>
              <a:off x="228600" y="5265440"/>
              <a:ext cx="3200400" cy="1557391"/>
              <a:chOff x="5551783" y="5084527"/>
              <a:chExt cx="2743200" cy="1557391"/>
            </a:xfrm>
            <a:solidFill>
              <a:srgbClr val="FFD966"/>
            </a:solidFill>
          </p:grpSpPr>
          <p:sp>
            <p:nvSpPr>
              <p:cNvPr id="29" name="Content Placeholder 7"/>
              <p:cNvSpPr txBox="1">
                <a:spLocks/>
              </p:cNvSpPr>
              <p:nvPr/>
            </p:nvSpPr>
            <p:spPr>
              <a:xfrm>
                <a:off x="5551783" y="5084527"/>
                <a:ext cx="2743200" cy="824700"/>
              </a:xfrm>
              <a:prstGeom prst="rect">
                <a:avLst/>
              </a:prstGeom>
              <a:grpFill/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Font typeface="Arial" pitchFamily="34" charset="0"/>
                  <a:buNone/>
                </a:pPr>
                <a:r>
                  <a:rPr lang="en-US" sz="2400" b="1" dirty="0" smtClean="0">
                    <a:solidFill>
                      <a:prstClr val="black"/>
                    </a:solidFill>
                  </a:rPr>
                  <a:t>Chart Limits 	</a:t>
                </a:r>
              </a:p>
            </p:txBody>
          </p:sp>
          <p:sp>
            <p:nvSpPr>
              <p:cNvPr id="30" name="Content Placeholder 7"/>
              <p:cNvSpPr txBox="1">
                <a:spLocks/>
              </p:cNvSpPr>
              <p:nvPr/>
            </p:nvSpPr>
            <p:spPr>
              <a:xfrm>
                <a:off x="5551783" y="5882242"/>
                <a:ext cx="2743200" cy="759676"/>
              </a:xfrm>
              <a:prstGeom prst="rect">
                <a:avLst/>
              </a:prstGeom>
              <a:grpFill/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smtClean="0">
                    <a:solidFill>
                      <a:srgbClr val="0000FF"/>
                    </a:solidFill>
                  </a:rPr>
                  <a:t>0.9</a:t>
                </a:r>
                <a:r>
                  <a:rPr lang="en-US" sz="2400" dirty="0" smtClean="0">
                    <a:solidFill>
                      <a:srgbClr val="0000FF"/>
                    </a:solidFill>
                    <a:latin typeface="Calibri" panose="020F0502020204030204" pitchFamily="34" charset="0"/>
                  </a:rPr>
                  <a:t>49</a:t>
                </a:r>
                <a:r>
                  <a:rPr lang="en-US" sz="2400" dirty="0" smtClean="0">
                    <a:solidFill>
                      <a:srgbClr val="0000FF"/>
                    </a:solidFill>
                  </a:rPr>
                  <a:t>* </a:t>
                </a:r>
                <a:r>
                  <a:rPr lang="en-US" sz="2400" u="sng" dirty="0" smtClean="0">
                    <a:solidFill>
                      <a:prstClr val="black"/>
                    </a:solidFill>
                  </a:rPr>
                  <a:t>+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 3 x </a:t>
                </a:r>
                <a:r>
                  <a:rPr lang="en-US" sz="2400" dirty="0" smtClean="0">
                    <a:solidFill>
                      <a:srgbClr val="009900"/>
                    </a:solidFill>
                  </a:rPr>
                  <a:t>0.06946</a:t>
                </a:r>
              </a:p>
              <a:p>
                <a:pPr marL="0" indent="0">
                  <a:spcBef>
                    <a:spcPts val="0"/>
                  </a:spcBef>
                  <a:buFont typeface="Arial" pitchFamily="34" charset="0"/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1.16, 0.74 tonne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/>
                <p:cNvSpPr txBox="1">
                  <a:spLocks noChangeAspect="1"/>
                </p:cNvSpPr>
                <p:nvPr/>
              </p:nvSpPr>
              <p:spPr>
                <a:xfrm>
                  <a:off x="263245" y="5636693"/>
                  <a:ext cx="1444498" cy="441788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eqArr>
                          <m:eqArrPr>
                            <m:ctrlP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=</m:t>
                            </m:r>
                            <m:bar>
                              <m:barPr>
                                <m:pos m:val="top"/>
                                <m:ctrlP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bar>
                                  <m:barPr>
                                    <m:pos m:val="top"/>
                                    <m:ctrlP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bar>
                              </m:e>
                            </m:bar>
                            <m: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±</m:t>
                            </m:r>
                            <m: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  <m:sSub>
                              <m:sSubPr>
                                <m:ctrlP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bar>
                                  <m:barPr>
                                    <m:pos m:val="top"/>
                                    <m:ctrlP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bar>
                              </m:sub>
                            </m:sSub>
                          </m:e>
                        </m:eqArr>
                      </m:oMath>
                    </m:oMathPara>
                  </a14:m>
                  <a:endPara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58" name="TextBox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245" y="5636693"/>
                  <a:ext cx="1444498" cy="441788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/>
          <p:cNvGrpSpPr/>
          <p:nvPr/>
        </p:nvGrpSpPr>
        <p:grpSpPr>
          <a:xfrm>
            <a:off x="5134708" y="3053861"/>
            <a:ext cx="3746263" cy="2143825"/>
            <a:chOff x="5134708" y="3053861"/>
            <a:chExt cx="3746263" cy="2143825"/>
          </a:xfrm>
        </p:grpSpPr>
        <p:grpSp>
          <p:nvGrpSpPr>
            <p:cNvPr id="40" name="Group 39"/>
            <p:cNvGrpSpPr/>
            <p:nvPr/>
          </p:nvGrpSpPr>
          <p:grpSpPr>
            <a:xfrm>
              <a:off x="5134708" y="3053861"/>
              <a:ext cx="3746263" cy="2143825"/>
              <a:chOff x="109951" y="3143499"/>
              <a:chExt cx="3746263" cy="2143825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109951" y="3143499"/>
                <a:ext cx="699422" cy="3693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prstClr val="black"/>
                    </a:solidFill>
                  </a:rPr>
                  <a:t>Here:</a:t>
                </a:r>
                <a:endParaRPr lang="en-US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Content Placeholder 7"/>
              <p:cNvSpPr txBox="1">
                <a:spLocks/>
              </p:cNvSpPr>
              <p:nvPr/>
            </p:nvSpPr>
            <p:spPr>
              <a:xfrm>
                <a:off x="508535" y="3471752"/>
                <a:ext cx="3347679" cy="18155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4950" indent="-234950">
                  <a:lnSpc>
                    <a:spcPts val="2600"/>
                  </a:lnSpc>
                  <a:spcBef>
                    <a:spcPts val="0"/>
                  </a:spcBef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smtClean="0">
                    <a:solidFill>
                      <a:srgbClr val="0000FF"/>
                    </a:solidFill>
                  </a:rPr>
                  <a:t>0.9</a:t>
                </a:r>
                <a:r>
                  <a:rPr lang="en-US" sz="2400" dirty="0" smtClean="0">
                    <a:solidFill>
                      <a:srgbClr val="0000FF"/>
                    </a:solidFill>
                    <a:latin typeface="Calibri" panose="020F0502020204030204" pitchFamily="34" charset="0"/>
                  </a:rPr>
                  <a:t>49*</a:t>
                </a:r>
                <a:endParaRPr lang="en-US" sz="2400" dirty="0" smtClean="0">
                  <a:solidFill>
                    <a:srgbClr val="0000FF"/>
                  </a:solidFill>
                </a:endParaRPr>
              </a:p>
              <a:p>
                <a:pPr marL="234950" indent="-234950">
                  <a:spcBef>
                    <a:spcPts val="600"/>
                  </a:spcBef>
                  <a:buFont typeface="Arial" pitchFamily="34" charset="0"/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smtClean="0"/>
                  <a:t>0.729 </a:t>
                </a:r>
                <a:r>
                  <a:rPr lang="en-US" sz="2400" i="1" dirty="0" smtClean="0"/>
                  <a:t>(from the tables)</a:t>
                </a:r>
                <a:endParaRPr lang="en-US" sz="2400" dirty="0"/>
              </a:p>
              <a:p>
                <a:pPr marL="234950" indent="-234950">
                  <a:spcBef>
                    <a:spcPts val="600"/>
                  </a:spcBef>
                  <a:buFont typeface="Arial" pitchFamily="34" charset="0"/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smtClean="0">
                    <a:solidFill>
                      <a:srgbClr val="FF00FF"/>
                    </a:solidFill>
                    <a:latin typeface="Calibri" panose="020F0502020204030204" pitchFamily="34" charset="0"/>
                  </a:rPr>
                  <a:t>0.200</a:t>
                </a:r>
                <a:endParaRPr lang="en-US" sz="2400" dirty="0">
                  <a:solidFill>
                    <a:srgbClr val="FF00FF"/>
                  </a:solidFill>
                  <a:latin typeface="Calibri" panose="020F0502020204030204" pitchFamily="34" charset="0"/>
                </a:endParaRPr>
              </a:p>
              <a:p>
                <a:pPr marL="0" indent="0">
                  <a:spcBef>
                    <a:spcPts val="1200"/>
                  </a:spcBef>
                  <a:buFont typeface="Arial" pitchFamily="34" charset="0"/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4</a:t>
                </a:r>
                <a:endParaRPr lang="en-US" altLang="en-US" sz="2400" dirty="0" smtClean="0">
                  <a:solidFill>
                    <a:prstClr val="black"/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/>
                <p:cNvSpPr txBox="1">
                  <a:spLocks/>
                </p:cNvSpPr>
                <p:nvPr/>
              </p:nvSpPr>
              <p:spPr>
                <a:xfrm>
                  <a:off x="5300530" y="3368047"/>
                  <a:ext cx="273793" cy="377476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eqArr>
                          <m:eqArrPr>
                            <m:ctrlP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bar>
                              <m:barPr>
                                <m:pos m:val="top"/>
                                <m:ctrlP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bar>
                                  <m:barPr>
                                    <m:pos m:val="top"/>
                                    <m:ctrlP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bar>
                              </m:e>
                            </m:bar>
                          </m:e>
                        </m:eqArr>
                      </m:oMath>
                    </m:oMathPara>
                  </a14:m>
                  <a:endPara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00530" y="3368047"/>
                  <a:ext cx="273793" cy="377476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l="-11364" r="-6818" b="-180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>
                  <a:spLocks/>
                </p:cNvSpPr>
                <p:nvPr/>
              </p:nvSpPr>
              <p:spPr>
                <a:xfrm>
                  <a:off x="5299327" y="4772638"/>
                  <a:ext cx="282578" cy="369332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kumimoji="0" lang="en-US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99327" y="4772638"/>
                  <a:ext cx="282578" cy="369332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8511" r="-638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TextBox 60"/>
                <p:cNvSpPr txBox="1"/>
                <p:nvPr/>
              </p:nvSpPr>
              <p:spPr>
                <a:xfrm>
                  <a:off x="5177611" y="3797537"/>
                  <a:ext cx="410369" cy="411480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 anchor="t" anchorCtr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eqArr>
                          <m:eqArrPr>
                            <m:ctrlP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  <m:r>
                              <a:rPr kumimoji="0" lang="en-US" sz="2400" b="0" i="1" u="none" strike="noStrike" kern="0" cap="none" spc="0" normalizeH="0" baseline="-2500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eqArr>
                      </m:oMath>
                    </m:oMathPara>
                  </a14:m>
                  <a:endParaRPr kumimoji="0" 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61" name="TextBox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7611" y="3797537"/>
                  <a:ext cx="410369" cy="411480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 l="-13235" r="-2941" b="-89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/>
                <p:cNvSpPr txBox="1"/>
                <p:nvPr/>
              </p:nvSpPr>
              <p:spPr>
                <a:xfrm>
                  <a:off x="5292173" y="4267146"/>
                  <a:ext cx="305596" cy="411480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 anchor="t" anchorCtr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eqArr>
                          <m:eqArrPr>
                            <m:ctrlP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bar>
                              <m:barPr>
                                <m:pos m:val="top"/>
                                <m:ctrlP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</m:bar>
                          </m:e>
                        </m:eqArr>
                      </m:oMath>
                    </m:oMathPara>
                  </a14:m>
                  <a:endParaRPr kumimoji="0" 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62" name="TextBox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92173" y="4267146"/>
                  <a:ext cx="305596" cy="411480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l="-18000" r="-16000" b="-1044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3" name="Group 12"/>
          <p:cNvGrpSpPr/>
          <p:nvPr/>
        </p:nvGrpSpPr>
        <p:grpSpPr>
          <a:xfrm>
            <a:off x="5257799" y="5257800"/>
            <a:ext cx="3429001" cy="1569114"/>
            <a:chOff x="5257799" y="5257800"/>
            <a:chExt cx="3429001" cy="1569114"/>
          </a:xfrm>
        </p:grpSpPr>
        <p:grpSp>
          <p:nvGrpSpPr>
            <p:cNvPr id="23" name="Group 22"/>
            <p:cNvGrpSpPr/>
            <p:nvPr/>
          </p:nvGrpSpPr>
          <p:grpSpPr>
            <a:xfrm>
              <a:off x="5257799" y="5257800"/>
              <a:ext cx="3429001" cy="1569114"/>
              <a:chOff x="5059679" y="5107179"/>
              <a:chExt cx="3258045" cy="1569114"/>
            </a:xfrm>
            <a:solidFill>
              <a:srgbClr val="FFD966"/>
            </a:solidFill>
          </p:grpSpPr>
          <p:sp>
            <p:nvSpPr>
              <p:cNvPr id="53" name="Content Placeholder 7"/>
              <p:cNvSpPr txBox="1">
                <a:spLocks/>
              </p:cNvSpPr>
              <p:nvPr/>
            </p:nvSpPr>
            <p:spPr>
              <a:xfrm>
                <a:off x="5059679" y="5920157"/>
                <a:ext cx="3258045" cy="756136"/>
              </a:xfrm>
              <a:prstGeom prst="rect">
                <a:avLst/>
              </a:prstGeom>
              <a:grpFill/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smtClean="0">
                    <a:solidFill>
                      <a:srgbClr val="0000FF"/>
                    </a:solidFill>
                  </a:rPr>
                  <a:t>0.9</a:t>
                </a:r>
                <a:r>
                  <a:rPr lang="en-US" sz="2400" dirty="0" smtClean="0">
                    <a:solidFill>
                      <a:srgbClr val="0000FF"/>
                    </a:solidFill>
                    <a:latin typeface="Calibri" panose="020F0502020204030204" pitchFamily="34" charset="0"/>
                  </a:rPr>
                  <a:t>49</a:t>
                </a:r>
                <a:r>
                  <a:rPr lang="en-US" sz="2400" dirty="0" smtClean="0">
                    <a:solidFill>
                      <a:srgbClr val="0000FF"/>
                    </a:solidFill>
                  </a:rPr>
                  <a:t>* </a:t>
                </a:r>
                <a:r>
                  <a:rPr lang="en-US" sz="2400" u="sng" dirty="0" smtClean="0">
                    <a:solidFill>
                      <a:prstClr val="black"/>
                    </a:solidFill>
                  </a:rPr>
                  <a:t>+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smtClean="0"/>
                  <a:t>0.729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 x </a:t>
                </a:r>
                <a:r>
                  <a:rPr lang="en-US" sz="2400" dirty="0" smtClean="0">
                    <a:solidFill>
                      <a:srgbClr val="FF00FF"/>
                    </a:solidFill>
                  </a:rPr>
                  <a:t>0.200</a:t>
                </a:r>
                <a:endParaRPr lang="en-US" sz="2400" dirty="0">
                  <a:solidFill>
                    <a:srgbClr val="FF00FF"/>
                  </a:solidFill>
                </a:endParaRPr>
              </a:p>
              <a:p>
                <a:pPr marL="0" indent="0">
                  <a:spcBef>
                    <a:spcPts val="0"/>
                  </a:spcBef>
                  <a:buFont typeface="Arial" pitchFamily="34" charset="0"/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= 1.09, 0.80 tonne</a:t>
                </a:r>
              </a:p>
            </p:txBody>
          </p:sp>
          <p:sp>
            <p:nvSpPr>
              <p:cNvPr id="52" name="Content Placeholder 7"/>
              <p:cNvSpPr txBox="1">
                <a:spLocks/>
              </p:cNvSpPr>
              <p:nvPr/>
            </p:nvSpPr>
            <p:spPr>
              <a:xfrm>
                <a:off x="5059680" y="5107179"/>
                <a:ext cx="3258044" cy="854057"/>
              </a:xfrm>
              <a:prstGeom prst="rect">
                <a:avLst/>
              </a:prstGeom>
              <a:grpFill/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Font typeface="Arial" pitchFamily="34" charset="0"/>
                  <a:buNone/>
                </a:pPr>
                <a:r>
                  <a:rPr lang="en-US" sz="2400" b="1" dirty="0" smtClean="0">
                    <a:solidFill>
                      <a:prstClr val="black"/>
                    </a:solidFill>
                  </a:rPr>
                  <a:t>Chart Limits 	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/>
                <p:cNvSpPr txBox="1"/>
                <p:nvPr/>
              </p:nvSpPr>
              <p:spPr>
                <a:xfrm>
                  <a:off x="5334496" y="5660205"/>
                  <a:ext cx="1468544" cy="405688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none" lIns="0" tIns="0" rIns="0" bIns="0" rtlCol="0" anchor="t" anchorCtr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eqArr>
                          <m:eqArrPr>
                            <m:ctrlP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=</m:t>
                            </m:r>
                            <m:bar>
                              <m:barPr>
                                <m:pos m:val="top"/>
                                <m:ctrlP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bar>
                                  <m:barPr>
                                    <m:pos m:val="top"/>
                                    <m:ctrlP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US" sz="2400" b="0" i="1" u="none" strike="noStrike" kern="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bar>
                              </m:e>
                            </m:bar>
                            <m: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±</m:t>
                            </m:r>
                            <m:r>
                              <a:rPr kumimoji="0" lang="en-US" sz="24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  <m:r>
                              <a:rPr kumimoji="0" lang="en-US" sz="2400" b="0" i="1" u="none" strike="noStrike" kern="0" cap="none" spc="0" normalizeH="0" baseline="-2500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bar>
                              <m:barPr>
                                <m:pos m:val="top"/>
                                <m:ctrlP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r>
                                  <a:rPr kumimoji="0" lang="en-US" sz="24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</m:bar>
                          </m:e>
                        </m:eqArr>
                      </m:oMath>
                    </m:oMathPara>
                  </a14:m>
                  <a:endParaRPr kumimoji="0" 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odoni MT Black" panose="02070A03080606020203" pitchFamily="18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63" name="TextBox 6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4496" y="5660205"/>
                  <a:ext cx="1468544" cy="405688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b="-106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Box 3"/>
          <p:cNvSpPr txBox="1"/>
          <p:nvPr/>
        </p:nvSpPr>
        <p:spPr>
          <a:xfrm>
            <a:off x="1755867" y="3363066"/>
            <a:ext cx="4648200" cy="1200329"/>
          </a:xfrm>
          <a:prstGeom prst="rect">
            <a:avLst/>
          </a:prstGeom>
          <a:solidFill>
            <a:srgbClr val="FF00FF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Increase sample size to 5 and number of samples to 6.  Also, give a separate full example of x-bar S chart, by giving sample mean of say 100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91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</a:rPr>
              <a:t>x-bar-S &amp; x-bar-R Charts </a:t>
            </a:r>
            <a:r>
              <a:rPr lang="en-US" sz="2800" b="1" dirty="0" smtClean="0">
                <a:solidFill>
                  <a:srgbClr val="FF0000"/>
                </a:solidFill>
              </a:rPr>
              <a:t>…  4/4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16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446" y="649552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6200" y="685800"/>
            <a:ext cx="7139355" cy="5791200"/>
            <a:chOff x="76200" y="685800"/>
            <a:chExt cx="7139355" cy="5791200"/>
          </a:xfrm>
        </p:grpSpPr>
        <p:graphicFrame>
          <p:nvGraphicFramePr>
            <p:cNvPr id="10" name="Chart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203150205"/>
                </p:ext>
              </p:extLst>
            </p:nvPr>
          </p:nvGraphicFramePr>
          <p:xfrm>
            <a:off x="1717431" y="3733800"/>
            <a:ext cx="54864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5" name="Chart 1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805504275"/>
                </p:ext>
              </p:extLst>
            </p:nvPr>
          </p:nvGraphicFramePr>
          <p:xfrm>
            <a:off x="1729155" y="685800"/>
            <a:ext cx="54864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6" name="Group 15"/>
            <p:cNvGrpSpPr/>
            <p:nvPr/>
          </p:nvGrpSpPr>
          <p:grpSpPr>
            <a:xfrm>
              <a:off x="76200" y="1758461"/>
              <a:ext cx="1503695" cy="3505199"/>
              <a:chOff x="1737736" y="3258960"/>
              <a:chExt cx="1503695" cy="3505199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1825659" y="3258960"/>
                <a:ext cx="1415772" cy="369332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prstClr val="white"/>
                    </a:solidFill>
                  </a:rPr>
                  <a:t>x-bar </a:t>
                </a:r>
                <a:r>
                  <a:rPr lang="en-US" b="1" dirty="0">
                    <a:solidFill>
                      <a:prstClr val="white"/>
                    </a:solidFill>
                  </a:rPr>
                  <a:t>S Chart</a:t>
                </a: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737736" y="6394827"/>
                <a:ext cx="1436612" cy="369332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prstClr val="white"/>
                    </a:solidFill>
                  </a:rPr>
                  <a:t>x-bar R </a:t>
                </a:r>
                <a:r>
                  <a:rPr lang="en-US" b="1" dirty="0">
                    <a:solidFill>
                      <a:prstClr val="white"/>
                    </a:solidFill>
                  </a:rPr>
                  <a:t>Chart</a:t>
                </a: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" name="TextBox 4"/>
          <p:cNvSpPr txBox="1"/>
          <p:nvPr/>
        </p:nvSpPr>
        <p:spPr>
          <a:xfrm>
            <a:off x="7215554" y="1905000"/>
            <a:ext cx="18957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sample size was 4 for which the right chart was x-bar R.  The two charts were drawn on the same sample size to bring out the differences which can be clearly noticed in UCL and LCL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63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R-Charts …  1/2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576209"/>
            <a:ext cx="9111342" cy="265350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400" dirty="0" smtClean="0"/>
              <a:t>R = Sample Range</a:t>
            </a:r>
            <a:endParaRPr lang="en-US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Used when</a:t>
            </a:r>
            <a:r>
              <a:rPr lang="en-US" sz="2400" dirty="0" smtClean="0"/>
              <a:t> </a:t>
            </a:r>
            <a:endParaRPr lang="en-US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there is a shift in the dispersion, or variability, of data, as indicated by the samples Ranges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b="1" dirty="0" smtClean="0"/>
              <a:t>Example:</a:t>
            </a:r>
            <a:endParaRPr lang="en-US" sz="24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Same as the for the x-bar S and x-bar R charts.  Develop the R Chart for the process</a:t>
            </a:r>
            <a:endParaRPr lang="en-US" sz="2400" dirty="0"/>
          </a:p>
          <a:p>
            <a:endParaRPr lang="en-US" altLang="en-US" sz="2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17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446" y="649552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674326"/>
              </p:ext>
            </p:extLst>
          </p:nvPr>
        </p:nvGraphicFramePr>
        <p:xfrm>
          <a:off x="1371600" y="3657600"/>
          <a:ext cx="7239000" cy="1790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Pile (Sample #)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Block 1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Block 2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Block 3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Block 4</a:t>
                      </a:r>
                      <a:endParaRPr lang="en-US" dirty="0"/>
                    </a:p>
                  </a:txBody>
                  <a:tcPr marL="0" marR="0" marT="0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958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</a:rPr>
              <a:t>R-Charts …  </a:t>
            </a:r>
            <a:r>
              <a:rPr lang="en-US" sz="2800" b="1" dirty="0" smtClean="0">
                <a:solidFill>
                  <a:srgbClr val="FF0000"/>
                </a:solidFill>
              </a:rPr>
              <a:t>2/2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18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446" y="649552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56" name="Tab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617535"/>
              </p:ext>
            </p:extLst>
          </p:nvPr>
        </p:nvGraphicFramePr>
        <p:xfrm>
          <a:off x="375138" y="2426677"/>
          <a:ext cx="8382003" cy="2261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6643"/>
                <a:gridCol w="918170"/>
                <a:gridCol w="918170"/>
                <a:gridCol w="918170"/>
                <a:gridCol w="918170"/>
                <a:gridCol w="918170"/>
                <a:gridCol w="918170"/>
                <a:gridCol w="918170"/>
                <a:gridCol w="91817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lang="en-US" dirty="0" smtClean="0"/>
                        <a:t>Pile (Sample #)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lang="en-US" dirty="0" smtClean="0"/>
                        <a:t>Block 1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lang="en-US" dirty="0" smtClean="0"/>
                        <a:t>Block 2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Block 3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Block 4</a:t>
                      </a:r>
                      <a:endParaRPr lang="en-US" dirty="0"/>
                    </a:p>
                  </a:txBody>
                  <a:tcPr marL="0" marR="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Sample Mean </a:t>
                      </a:r>
                      <a:r>
                        <a:rPr lang="en-US" sz="2000" b="1" i="1" dirty="0" smtClean="0"/>
                        <a:t>x</a:t>
                      </a:r>
                      <a:r>
                        <a:rPr lang="en-US" sz="2000" b="1" dirty="0" smtClean="0"/>
                        <a:t>̄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Sample   </a:t>
                      </a:r>
                      <a:r>
                        <a:rPr lang="el-GR" b="1" i="1" dirty="0" smtClean="0"/>
                        <a:t>σ</a:t>
                      </a:r>
                      <a:r>
                        <a:rPr lang="en-US" b="1" dirty="0" smtClean="0"/>
                        <a:t>  </a:t>
                      </a:r>
                      <a:endParaRPr lang="en-US" b="1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Sample Range </a:t>
                      </a:r>
                      <a:r>
                        <a:rPr lang="en-US" b="1" dirty="0" smtClean="0"/>
                        <a:t>R</a:t>
                      </a:r>
                      <a:endParaRPr lang="en-US" b="1" dirty="0"/>
                    </a:p>
                  </a:txBody>
                  <a:tcPr marL="0" marR="0" marT="0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0.200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0.200</a:t>
                      </a: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0.800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0.949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0.200</a:t>
                      </a:r>
                      <a:endParaRPr lang="en-US" sz="18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7" name="Content Placeholder 7"/>
          <p:cNvSpPr txBox="1">
            <a:spLocks/>
          </p:cNvSpPr>
          <p:nvPr/>
        </p:nvSpPr>
        <p:spPr>
          <a:xfrm>
            <a:off x="76200" y="4630288"/>
            <a:ext cx="3886200" cy="1806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400" b="1" dirty="0" smtClean="0">
                <a:solidFill>
                  <a:prstClr val="black"/>
                </a:solidFill>
              </a:rPr>
              <a:t>Chart Limits for R Chart:</a:t>
            </a:r>
          </a:p>
          <a:p>
            <a:pPr marL="0" indent="0">
              <a:buFont typeface="Arial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CL   = </a:t>
            </a:r>
            <a:r>
              <a:rPr lang="en-US" sz="2400" dirty="0" smtClean="0">
                <a:solidFill>
                  <a:srgbClr val="0000FF"/>
                </a:solidFill>
              </a:rPr>
              <a:t>0.200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UCL = </a:t>
            </a:r>
            <a:r>
              <a:rPr lang="en-US" sz="2400" dirty="0">
                <a:solidFill>
                  <a:prstClr val="black"/>
                </a:solidFill>
              </a:rPr>
              <a:t>2.282 x </a:t>
            </a:r>
            <a:r>
              <a:rPr lang="en-US" sz="2400" dirty="0" smtClean="0">
                <a:solidFill>
                  <a:srgbClr val="0000FF"/>
                </a:solidFill>
              </a:rPr>
              <a:t>0.200</a:t>
            </a:r>
            <a:r>
              <a:rPr lang="en-US" sz="2400" dirty="0" smtClean="0"/>
              <a:t> = 0.456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UCL = </a:t>
            </a:r>
            <a:r>
              <a:rPr lang="en-US" sz="2400" dirty="0" smtClean="0">
                <a:solidFill>
                  <a:prstClr val="black"/>
                </a:solidFill>
              </a:rPr>
              <a:t>0.000 </a:t>
            </a:r>
            <a:r>
              <a:rPr lang="en-US" sz="2400" dirty="0">
                <a:solidFill>
                  <a:prstClr val="black"/>
                </a:solidFill>
              </a:rPr>
              <a:t>x </a:t>
            </a:r>
            <a:r>
              <a:rPr lang="en-US" sz="2400" dirty="0" smtClean="0">
                <a:solidFill>
                  <a:srgbClr val="0000FF"/>
                </a:solidFill>
              </a:rPr>
              <a:t>0.200 </a:t>
            </a:r>
            <a:r>
              <a:rPr lang="en-US" sz="2400" dirty="0" smtClean="0"/>
              <a:t>= 0.000</a:t>
            </a:r>
            <a:endParaRPr lang="en-US" sz="2400" dirty="0"/>
          </a:p>
          <a:p>
            <a:pPr marL="0" indent="0">
              <a:buFont typeface="Arial" pitchFamily="34" charset="0"/>
              <a:buNone/>
            </a:pPr>
            <a:endParaRPr lang="en-US" sz="2400" dirty="0" smtClean="0">
              <a:solidFill>
                <a:prstClr val="black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58" name="Chart 5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290143"/>
              </p:ext>
            </p:extLst>
          </p:nvPr>
        </p:nvGraphicFramePr>
        <p:xfrm>
          <a:off x="3839308" y="4753707"/>
          <a:ext cx="4876799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752600" y="2057400"/>
            <a:ext cx="3856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Taking the same example of blocks:</a:t>
            </a:r>
            <a:endParaRPr lang="en-US" sz="2000" dirty="0"/>
          </a:p>
        </p:txBody>
      </p:sp>
      <p:grpSp>
        <p:nvGrpSpPr>
          <p:cNvPr id="5" name="Group 4"/>
          <p:cNvGrpSpPr/>
          <p:nvPr/>
        </p:nvGrpSpPr>
        <p:grpSpPr>
          <a:xfrm>
            <a:off x="-5860" y="550985"/>
            <a:ext cx="3276600" cy="1806731"/>
            <a:chOff x="-5860" y="550985"/>
            <a:chExt cx="3276600" cy="1806731"/>
          </a:xfrm>
        </p:grpSpPr>
        <p:sp>
          <p:nvSpPr>
            <p:cNvPr id="23" name="Content Placeholder 7"/>
            <p:cNvSpPr txBox="1">
              <a:spLocks/>
            </p:cNvSpPr>
            <p:nvPr/>
          </p:nvSpPr>
          <p:spPr>
            <a:xfrm>
              <a:off x="-5860" y="550985"/>
              <a:ext cx="3276600" cy="18067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Font typeface="Arial" pitchFamily="34" charset="0"/>
                <a:buNone/>
              </a:pPr>
              <a:r>
                <a:rPr lang="en-US" sz="2400" b="1" dirty="0" smtClean="0">
                  <a:solidFill>
                    <a:prstClr val="black"/>
                  </a:solidFill>
                </a:rPr>
                <a:t>Chart Limits for R Chart:</a:t>
              </a:r>
            </a:p>
            <a:p>
              <a:pPr marL="0" indent="0">
                <a:spcBef>
                  <a:spcPts val="0"/>
                </a:spcBef>
                <a:buFont typeface="Arial" pitchFamily="34" charset="0"/>
                <a:buNone/>
              </a:pPr>
              <a:endParaRPr lang="en-US" sz="2400" dirty="0" smtClean="0">
                <a:solidFill>
                  <a:prstClr val="black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/>
                <p:cNvSpPr txBox="1"/>
                <p:nvPr/>
              </p:nvSpPr>
              <p:spPr>
                <a:xfrm>
                  <a:off x="97343" y="965746"/>
                  <a:ext cx="1067235" cy="457200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square" lIns="0" tIns="0" rIns="0" bIns="0" rtlCol="0" anchor="t" anchorCtr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 xmlns:m="http://schemas.openxmlformats.org/officeDocument/2006/math">
                      <m:eqArr>
                        <m:eqArrPr>
                          <m:ctrlP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𝐶𝐿</m:t>
                          </m:r>
                          <m: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=</m:t>
                          </m:r>
                          <m:bar>
                            <m:barPr>
                              <m:pos m:val="top"/>
                              <m:ctrlP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bar>
                        </m:e>
                      </m:eqArr>
                    </m:oMath>
                  </a14:m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Bodoni MT Black" panose="02070A03080606020203" pitchFamily="18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                                                                                                                                                                                      </a:t>
                  </a:r>
                </a:p>
              </p:txBody>
            </p:sp>
          </mc:Choice>
          <mc:Fallback xmlns="">
            <p:sp>
              <p:nvSpPr>
                <p:cNvPr id="31" name="TextBox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343" y="965746"/>
                  <a:ext cx="1067235" cy="45720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102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97342" y="1459524"/>
                  <a:ext cx="1554480" cy="404919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square" lIns="0" tIns="0" rIns="0" bIns="0" rtlCol="0" anchor="t" anchorCtr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 xmlns:m="http://schemas.openxmlformats.org/officeDocument/2006/math">
                      <m:eqArr>
                        <m:eqArrPr>
                          <m:ctrlP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𝑈𝐶𝐿</m:t>
                          </m:r>
                          <m: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bar>
                            <m:barPr>
                              <m:pos m:val="top"/>
                              <m:ctrlP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bar>
                        </m:e>
                      </m:eqArr>
                    </m:oMath>
                  </a14:m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Bodoni MT Black" panose="02070A03080606020203" pitchFamily="18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                                                                                                                                                                                      </a:t>
                  </a:r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342" y="1459524"/>
                  <a:ext cx="1554480" cy="40491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76199" y="1913552"/>
                  <a:ext cx="1554480" cy="406778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square" lIns="0" tIns="0" rIns="0" bIns="0" rtlCol="0" anchor="t" anchorCtr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 xmlns:m="http://schemas.openxmlformats.org/officeDocument/2006/math">
                      <m:eqArr>
                        <m:eqArrPr>
                          <m:ctrlP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𝐿𝐶𝐿</m:t>
                          </m:r>
                          <m: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bar>
                            <m:barPr>
                              <m:pos m:val="top"/>
                              <m:ctrlP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bar>
                        </m:e>
                      </m:eqArr>
                    </m:oMath>
                  </a14:m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Bodoni MT Black" panose="02070A03080606020203" pitchFamily="18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                                                                                                                                                                                      </a:t>
                  </a:r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199" y="1913552"/>
                  <a:ext cx="1554480" cy="406778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/>
          <p:cNvGrpSpPr/>
          <p:nvPr/>
        </p:nvGrpSpPr>
        <p:grpSpPr>
          <a:xfrm>
            <a:off x="1688123" y="990179"/>
            <a:ext cx="7215554" cy="996883"/>
            <a:chOff x="1688123" y="990179"/>
            <a:chExt cx="7215554" cy="996883"/>
          </a:xfrm>
        </p:grpSpPr>
        <p:sp>
          <p:nvSpPr>
            <p:cNvPr id="36" name="TextBox 35"/>
            <p:cNvSpPr txBox="1"/>
            <p:nvPr/>
          </p:nvSpPr>
          <p:spPr>
            <a:xfrm>
              <a:off x="1688123" y="990179"/>
              <a:ext cx="1059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where:</a:t>
              </a:r>
              <a:endParaRPr lang="en-US" sz="2400" dirty="0"/>
            </a:p>
          </p:txBody>
        </p:sp>
        <p:sp>
          <p:nvSpPr>
            <p:cNvPr id="55" name="Content Placeholder 7"/>
            <p:cNvSpPr txBox="1">
              <a:spLocks/>
            </p:cNvSpPr>
            <p:nvPr/>
          </p:nvSpPr>
          <p:spPr>
            <a:xfrm>
              <a:off x="2655277" y="1028148"/>
              <a:ext cx="6248400" cy="95891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74675" indent="-234950">
                <a:spcBef>
                  <a:spcPts val="0"/>
                </a:spcBef>
                <a:buFont typeface="Arial" pitchFamily="34" charset="0"/>
                <a:buNone/>
              </a:pPr>
              <a:r>
                <a:rPr lang="en-US" sz="2400" dirty="0" smtClean="0">
                  <a:solidFill>
                    <a:prstClr val="black"/>
                  </a:solidFill>
                </a:rPr>
                <a:t>     = mean of samples Ranges</a:t>
              </a:r>
            </a:p>
            <a:p>
              <a:pPr marL="234950" indent="-234950">
                <a:spcBef>
                  <a:spcPts val="600"/>
                </a:spcBef>
                <a:buNone/>
              </a:pPr>
              <a:r>
                <a:rPr lang="en-US" sz="2400" dirty="0" smtClean="0">
                  <a:solidFill>
                    <a:prstClr val="black"/>
                  </a:solidFill>
                </a:rPr>
                <a:t>	       = Constants dependent on </a:t>
              </a:r>
              <a:r>
                <a:rPr lang="en-US" altLang="en-US" sz="2400" dirty="0" smtClean="0">
                  <a:solidFill>
                    <a:prstClr val="black"/>
                  </a:solidFill>
                </a:rPr>
                <a:t>sample size n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/>
                <p:cNvSpPr txBox="1"/>
                <p:nvPr/>
              </p:nvSpPr>
              <p:spPr>
                <a:xfrm>
                  <a:off x="3012831" y="1056858"/>
                  <a:ext cx="381000" cy="369332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square" lIns="0" tIns="0" rIns="0" bIns="0" rtlCol="0" anchor="t" anchorCtr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 xmlns:m="http://schemas.openxmlformats.org/officeDocument/2006/math">
                      <m:eqArr>
                        <m:eqArrPr>
                          <m:ctrlP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bar>
                            <m:barPr>
                              <m:pos m:val="top"/>
                              <m:ctrlP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bar>
                        </m:e>
                      </m:eqArr>
                    </m:oMath>
                  </a14:m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Bodoni MT Black" panose="02070A03080606020203" pitchFamily="18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                                                                                                                                                                                      </a:t>
                  </a:r>
                </a:p>
              </p:txBody>
            </p:sp>
          </mc:Choice>
          <mc:Fallback xmlns="">
            <p:sp>
              <p:nvSpPr>
                <p:cNvPr id="35" name="TextBox 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12831" y="1056858"/>
                  <a:ext cx="381000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3175" r="-3175" b="-2295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/>
                <p:cNvSpPr txBox="1"/>
                <p:nvPr/>
              </p:nvSpPr>
              <p:spPr>
                <a:xfrm>
                  <a:off x="2663136" y="1518138"/>
                  <a:ext cx="754141" cy="369332"/>
                </a:xfrm>
                <a:prstGeom prst="rect">
                  <a:avLst/>
                </a:prstGeom>
                <a:solidFill>
                  <a:srgbClr val="FFC000">
                    <a:lumMod val="60000"/>
                    <a:lumOff val="40000"/>
                  </a:srgbClr>
                </a:solidFill>
              </p:spPr>
              <p:txBody>
                <a:bodyPr wrap="square" lIns="0" tIns="0" rIns="0" bIns="0" rtlCol="0" anchor="t" anchorCtr="0">
                  <a:spAutoFit/>
                </a:bodyPr>
                <a:lstStyle/>
                <a:p>
                  <a:pPr lvl="0"/>
                  <a14:m>
                    <m:oMath xmlns:m="http://schemas.openxmlformats.org/officeDocument/2006/math">
                      <m:eqArr>
                        <m:eqArrPr>
                          <m:ctrlP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sSub>
                            <m:sSubPr>
                              <m:ctrlP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kumimoji="0" lang="en-US" sz="2400" b="0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sz="2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e>
                      </m:eqArr>
                    </m:oMath>
                  </a14:m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Bodoni MT Black" panose="02070A03080606020203" pitchFamily="18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                                                                                                                                                                                      </a:t>
                  </a:r>
                </a:p>
              </p:txBody>
            </p:sp>
          </mc:Choice>
          <mc:Fallback xmlns="">
            <p:sp>
              <p:nvSpPr>
                <p:cNvPr id="39" name="TextBox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63136" y="1518138"/>
                  <a:ext cx="754141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14516" r="-11290" b="-819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70851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Graphic spid="58" grpId="0">
        <p:bldAsOne/>
      </p:bldGraphic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-76200"/>
            <a:ext cx="9102969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</a:rPr>
              <a:t>x-bar </a:t>
            </a:r>
            <a:r>
              <a:rPr lang="en-US" sz="2800" b="1" dirty="0" smtClean="0">
                <a:solidFill>
                  <a:srgbClr val="FF0000"/>
                </a:solidFill>
              </a:rPr>
              <a:t>Chart and the respective R-Chart used in Unison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521903"/>
            <a:ext cx="576942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19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446" y="649552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4789" y="1920241"/>
            <a:ext cx="1436612" cy="3834666"/>
            <a:chOff x="987460" y="3618950"/>
            <a:chExt cx="1436612" cy="2245720"/>
          </a:xfrm>
        </p:grpSpPr>
        <p:sp>
          <p:nvSpPr>
            <p:cNvPr id="18" name="TextBox 17"/>
            <p:cNvSpPr txBox="1"/>
            <p:nvPr/>
          </p:nvSpPr>
          <p:spPr>
            <a:xfrm>
              <a:off x="1520708" y="5650468"/>
              <a:ext cx="888385" cy="21420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prstClr val="white"/>
                  </a:solidFill>
                </a:rPr>
                <a:t>R </a:t>
              </a:r>
              <a:r>
                <a:rPr lang="en-US" b="1" dirty="0">
                  <a:solidFill>
                    <a:prstClr val="white"/>
                  </a:solidFill>
                </a:rPr>
                <a:t>Chart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87460" y="3618950"/>
              <a:ext cx="1436612" cy="21420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prstClr val="white"/>
                  </a:solidFill>
                </a:rPr>
                <a:t>x-bar R </a:t>
              </a:r>
              <a:r>
                <a:rPr lang="en-US" b="1" dirty="0">
                  <a:solidFill>
                    <a:prstClr val="white"/>
                  </a:solidFill>
                </a:rPr>
                <a:t>Chart</a:t>
              </a: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039708" y="1066800"/>
            <a:ext cx="2104292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indent="-1174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Process SHIFTING, alternating either side of the mean;  process out of control at two points</a:t>
            </a:r>
          </a:p>
          <a:p>
            <a:pPr marL="117475" indent="-1174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No idea how the DISPERSION is doing, i.e. the status of the </a:t>
            </a:r>
            <a:r>
              <a:rPr lang="en-US" sz="1600" dirty="0" err="1" smtClean="0"/>
              <a:t>std</a:t>
            </a:r>
            <a:r>
              <a:rPr lang="en-US" sz="1600" dirty="0" smtClean="0"/>
              <a:t> dev</a:t>
            </a:r>
            <a:endParaRPr lang="en-US" sz="1600" dirty="0"/>
          </a:p>
        </p:txBody>
      </p:sp>
      <p:sp>
        <p:nvSpPr>
          <p:cNvPr id="36" name="TextBox 35"/>
          <p:cNvSpPr txBox="1"/>
          <p:nvPr/>
        </p:nvSpPr>
        <p:spPr>
          <a:xfrm>
            <a:off x="7039708" y="4285125"/>
            <a:ext cx="210536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indent="-1174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No idea if the process is SHIFTING on any side of the mean</a:t>
            </a:r>
          </a:p>
          <a:p>
            <a:pPr marL="117475" indent="-1174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The first 2 truckloads presented a steady DISPERSION (</a:t>
            </a:r>
            <a:r>
              <a:rPr lang="en-US" sz="1600" dirty="0" err="1" smtClean="0"/>
              <a:t>std</a:t>
            </a:r>
            <a:r>
              <a:rPr lang="en-US" sz="1600" dirty="0" smtClean="0"/>
              <a:t> dev).  Lower DISPERSION in the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and 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and higher in the 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0" y="364365"/>
            <a:ext cx="9145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 smtClean="0"/>
              <a:t>For any process, the x-bar chart and the R-chart are always seen in combo, to fully appreciate how the process is going.  In this example, the relevant chart was x-bar R (the sample size being 4) which will now be compared with the R-chart</a:t>
            </a:r>
            <a:endParaRPr lang="en-US" sz="1600" dirty="0"/>
          </a:p>
        </p:txBody>
      </p:sp>
      <p:graphicFrame>
        <p:nvGraphicFramePr>
          <p:cNvPr id="31" name="Chart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3561061"/>
              </p:ext>
            </p:extLst>
          </p:nvPr>
        </p:nvGraphicFramePr>
        <p:xfrm>
          <a:off x="1611924" y="1178169"/>
          <a:ext cx="5486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Chart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3852636"/>
              </p:ext>
            </p:extLst>
          </p:nvPr>
        </p:nvGraphicFramePr>
        <p:xfrm>
          <a:off x="1600202" y="4296507"/>
          <a:ext cx="5498122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4" name="Group 63"/>
          <p:cNvGrpSpPr/>
          <p:nvPr/>
        </p:nvGrpSpPr>
        <p:grpSpPr>
          <a:xfrm>
            <a:off x="11723" y="1828800"/>
            <a:ext cx="3684181" cy="3632196"/>
            <a:chOff x="11723" y="1828800"/>
            <a:chExt cx="3684181" cy="3632196"/>
          </a:xfrm>
        </p:grpSpPr>
        <p:cxnSp>
          <p:nvCxnSpPr>
            <p:cNvPr id="23" name="Straight Arrow Connector 22"/>
            <p:cNvCxnSpPr>
              <a:endCxn id="39" idx="3"/>
            </p:cNvCxnSpPr>
            <p:nvPr/>
          </p:nvCxnSpPr>
          <p:spPr>
            <a:xfrm flipH="1">
              <a:off x="2121876" y="1828800"/>
              <a:ext cx="1574028" cy="2181181"/>
            </a:xfrm>
            <a:prstGeom prst="straightConnector1">
              <a:avLst/>
            </a:prstGeom>
            <a:ln w="28575">
              <a:solidFill>
                <a:srgbClr val="FF00FF"/>
              </a:solidFill>
              <a:prstDash val="sysDot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>
              <a:endCxn id="39" idx="3"/>
            </p:cNvCxnSpPr>
            <p:nvPr/>
          </p:nvCxnSpPr>
          <p:spPr>
            <a:xfrm flipH="1" flipV="1">
              <a:off x="2121876" y="4009981"/>
              <a:ext cx="1574028" cy="1451015"/>
            </a:xfrm>
            <a:prstGeom prst="straightConnector1">
              <a:avLst/>
            </a:prstGeom>
            <a:ln w="28575">
              <a:solidFill>
                <a:srgbClr val="FF00FF"/>
              </a:solidFill>
              <a:prstDash val="sysDot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11723" y="3717593"/>
              <a:ext cx="2110153" cy="584775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en-US" sz="1600" dirty="0" smtClean="0">
                  <a:solidFill>
                    <a:schemeClr val="bg1"/>
                  </a:solidFill>
                </a:rPr>
                <a:t>Process </a:t>
              </a:r>
              <a:r>
                <a:rPr lang="en-US" sz="1600" dirty="0" err="1" smtClean="0">
                  <a:solidFill>
                    <a:schemeClr val="bg1"/>
                  </a:solidFill>
                </a:rPr>
                <a:t>SHIFTed</a:t>
              </a:r>
              <a:r>
                <a:rPr lang="en-US" sz="1600" dirty="0" smtClean="0">
                  <a:solidFill>
                    <a:schemeClr val="bg1"/>
                  </a:solidFill>
                </a:rPr>
                <a:t> to UCL without change in DISP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564219" y="2708031"/>
            <a:ext cx="2110154" cy="3361189"/>
            <a:chOff x="2564219" y="2708031"/>
            <a:chExt cx="2110154" cy="3361189"/>
          </a:xfrm>
        </p:grpSpPr>
        <p:cxnSp>
          <p:nvCxnSpPr>
            <p:cNvPr id="46" name="Straight Arrow Connector 45"/>
            <p:cNvCxnSpPr>
              <a:endCxn id="48" idx="0"/>
            </p:cNvCxnSpPr>
            <p:nvPr/>
          </p:nvCxnSpPr>
          <p:spPr>
            <a:xfrm flipH="1">
              <a:off x="3478619" y="2708031"/>
              <a:ext cx="1175444" cy="1050594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ot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>
              <a:endCxn id="48" idx="2"/>
            </p:cNvCxnSpPr>
            <p:nvPr/>
          </p:nvCxnSpPr>
          <p:spPr>
            <a:xfrm flipH="1" flipV="1">
              <a:off x="3478619" y="4343400"/>
              <a:ext cx="1195754" cy="172582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ot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2564219" y="3758625"/>
              <a:ext cx="1828800" cy="584775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en-US" sz="1600" dirty="0" smtClean="0">
                  <a:solidFill>
                    <a:schemeClr val="bg1"/>
                  </a:solidFill>
                </a:rPr>
                <a:t>Process </a:t>
              </a:r>
              <a:r>
                <a:rPr lang="en-US" sz="1600" dirty="0" err="1" smtClean="0">
                  <a:solidFill>
                    <a:schemeClr val="bg1"/>
                  </a:solidFill>
                </a:rPr>
                <a:t>SHIFTed</a:t>
              </a:r>
              <a:r>
                <a:rPr lang="en-US" sz="1600" dirty="0" smtClean="0">
                  <a:solidFill>
                    <a:schemeClr val="bg1"/>
                  </a:solidFill>
                </a:rPr>
                <a:t> to LCL,  with zero DISP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648201" y="2362200"/>
            <a:ext cx="2103120" cy="3429000"/>
            <a:chOff x="4648201" y="2362200"/>
            <a:chExt cx="2103120" cy="3429000"/>
          </a:xfrm>
        </p:grpSpPr>
        <p:cxnSp>
          <p:nvCxnSpPr>
            <p:cNvPr id="53" name="Straight Arrow Connector 52"/>
            <p:cNvCxnSpPr>
              <a:endCxn id="55" idx="0"/>
            </p:cNvCxnSpPr>
            <p:nvPr/>
          </p:nvCxnSpPr>
          <p:spPr>
            <a:xfrm>
              <a:off x="5486401" y="2362200"/>
              <a:ext cx="213360" cy="1499405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ot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>
              <a:endCxn id="55" idx="2"/>
            </p:cNvCxnSpPr>
            <p:nvPr/>
          </p:nvCxnSpPr>
          <p:spPr>
            <a:xfrm flipV="1">
              <a:off x="5574321" y="4446380"/>
              <a:ext cx="125440" cy="1344820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ot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4648201" y="3861605"/>
              <a:ext cx="2103120" cy="5847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600" dirty="0" smtClean="0">
                  <a:solidFill>
                    <a:schemeClr val="bg1"/>
                  </a:solidFill>
                </a:rPr>
                <a:t>Process </a:t>
              </a:r>
              <a:r>
                <a:rPr lang="en-US" sz="1600" dirty="0" err="1" smtClean="0">
                  <a:solidFill>
                    <a:schemeClr val="bg1"/>
                  </a:solidFill>
                </a:rPr>
                <a:t>SHIFTed</a:t>
              </a:r>
              <a:r>
                <a:rPr lang="en-US" sz="1600" dirty="0" smtClean="0">
                  <a:solidFill>
                    <a:schemeClr val="bg1"/>
                  </a:solidFill>
                </a:rPr>
                <a:t> to CL,  with reduced DISP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599709" y="2133600"/>
            <a:ext cx="2503260" cy="2514600"/>
            <a:chOff x="6599709" y="2133600"/>
            <a:chExt cx="2503260" cy="2514600"/>
          </a:xfrm>
        </p:grpSpPr>
        <p:cxnSp>
          <p:nvCxnSpPr>
            <p:cNvPr id="59" name="Straight Arrow Connector 58"/>
            <p:cNvCxnSpPr>
              <a:endCxn id="61" idx="1"/>
            </p:cNvCxnSpPr>
            <p:nvPr/>
          </p:nvCxnSpPr>
          <p:spPr>
            <a:xfrm>
              <a:off x="6620404" y="2133600"/>
              <a:ext cx="379445" cy="1715593"/>
            </a:xfrm>
            <a:prstGeom prst="straightConnector1">
              <a:avLst/>
            </a:prstGeom>
            <a:ln w="28575">
              <a:solidFill>
                <a:srgbClr val="C00000"/>
              </a:solidFill>
              <a:prstDash val="sysDot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endCxn id="61" idx="1"/>
            </p:cNvCxnSpPr>
            <p:nvPr/>
          </p:nvCxnSpPr>
          <p:spPr>
            <a:xfrm flipV="1">
              <a:off x="6599709" y="3849193"/>
              <a:ext cx="400140" cy="799007"/>
            </a:xfrm>
            <a:prstGeom prst="straightConnector1">
              <a:avLst/>
            </a:prstGeom>
            <a:ln w="28575">
              <a:solidFill>
                <a:srgbClr val="C00000"/>
              </a:solidFill>
              <a:prstDash val="sysDot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6999849" y="3556805"/>
              <a:ext cx="2103120" cy="5847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600" dirty="0" smtClean="0">
                  <a:solidFill>
                    <a:schemeClr val="bg1"/>
                  </a:solidFill>
                </a:rPr>
                <a:t>Process just above CL,  with DISP out of </a:t>
              </a:r>
              <a:r>
                <a:rPr lang="en-US" sz="1600" dirty="0" err="1" smtClean="0">
                  <a:solidFill>
                    <a:schemeClr val="bg1"/>
                  </a:solidFill>
                </a:rPr>
                <a:t>cont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711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Causes of Variation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-1" y="598805"/>
            <a:ext cx="4958137" cy="62591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/>
              <a:t>Common Causes (aka Random </a:t>
            </a:r>
            <a:r>
              <a:rPr lang="en-US" sz="2400" b="1" dirty="0" err="1" smtClean="0"/>
              <a:t>Var</a:t>
            </a:r>
            <a:r>
              <a:rPr lang="en-US" sz="2400" b="1" dirty="0" smtClean="0"/>
              <a:t>)</a:t>
            </a:r>
            <a:r>
              <a:rPr lang="en-US" sz="2400" dirty="0" smtClean="0"/>
              <a:t>: </a:t>
            </a:r>
          </a:p>
          <a:p>
            <a:pPr marL="234950" indent="-234950"/>
            <a:r>
              <a:rPr lang="en-US" sz="2400" dirty="0" smtClean="0"/>
              <a:t>Random </a:t>
            </a:r>
            <a:r>
              <a:rPr lang="en-US" sz="2400" dirty="0"/>
              <a:t>causes that </a:t>
            </a:r>
            <a:r>
              <a:rPr lang="en-US" sz="2400" dirty="0" smtClean="0"/>
              <a:t>cannot be identified</a:t>
            </a:r>
            <a:endParaRPr lang="en-US" sz="2400" dirty="0"/>
          </a:p>
          <a:p>
            <a:pPr marL="234950" indent="-234950"/>
            <a:r>
              <a:rPr lang="en-US" sz="2400" dirty="0"/>
              <a:t>Unavoidable</a:t>
            </a:r>
          </a:p>
          <a:p>
            <a:pPr marL="234950" indent="-234950"/>
            <a:r>
              <a:rPr lang="en-US" sz="2400" dirty="0" smtClean="0"/>
              <a:t>Causes like fair wear and tear of machinery, weather changes </a:t>
            </a:r>
            <a:r>
              <a:rPr lang="en-US" sz="2400" dirty="0" err="1" smtClean="0"/>
              <a:t>etc</a:t>
            </a:r>
            <a:r>
              <a:rPr lang="en-US" sz="2400" dirty="0" smtClean="0"/>
              <a:t> cause </a:t>
            </a:r>
            <a:r>
              <a:rPr lang="en-US" sz="2400" dirty="0"/>
              <a:t>slight differences in process variables like diameter, weight, service time, temperature, etc.</a:t>
            </a:r>
          </a:p>
          <a:p>
            <a:pPr marL="0" indent="0">
              <a:buNone/>
            </a:pPr>
            <a:r>
              <a:rPr lang="en-US" sz="2400" b="1" dirty="0" smtClean="0"/>
              <a:t>Assignable Causes:</a:t>
            </a:r>
            <a:endParaRPr lang="en-US" sz="2400" b="1" dirty="0"/>
          </a:p>
          <a:p>
            <a:pPr marL="234950" indent="-234950"/>
            <a:r>
              <a:rPr lang="en-US" sz="2400" dirty="0"/>
              <a:t>Causes that can be identified   and eliminated</a:t>
            </a:r>
          </a:p>
          <a:p>
            <a:pPr marL="234950" indent="-234950"/>
            <a:r>
              <a:rPr lang="en-US" sz="2400" dirty="0"/>
              <a:t>Typical causes are poor  employee training, worn tool, machine needing </a:t>
            </a:r>
            <a:r>
              <a:rPr lang="en-US" sz="2400" dirty="0" smtClean="0"/>
              <a:t>repairs, </a:t>
            </a:r>
            <a:r>
              <a:rPr lang="en-US" sz="2400" dirty="0"/>
              <a:t>etc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2225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3252" y="651963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999167" y="1025772"/>
            <a:ext cx="4068633" cy="5310549"/>
            <a:chOff x="4648200" y="1025772"/>
            <a:chExt cx="4068633" cy="5310549"/>
          </a:xfrm>
        </p:grpSpPr>
        <p:graphicFrame>
          <p:nvGraphicFramePr>
            <p:cNvPr id="9" name="Chart 8"/>
            <p:cNvGraphicFramePr/>
            <p:nvPr>
              <p:extLst>
                <p:ext uri="{D42A27DB-BD31-4B8C-83A1-F6EECF244321}">
                  <p14:modId xmlns:p14="http://schemas.microsoft.com/office/powerpoint/2010/main" val="3660676250"/>
                </p:ext>
              </p:extLst>
            </p:nvPr>
          </p:nvGraphicFramePr>
          <p:xfrm>
            <a:off x="4648200" y="1981200"/>
            <a:ext cx="4038600" cy="4038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5920154" y="2491154"/>
              <a:ext cx="5116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UCL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72908" y="4595446"/>
              <a:ext cx="4646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LCL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35087" y="3409722"/>
              <a:ext cx="380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009900"/>
                  </a:solidFill>
                </a:rPr>
                <a:t>CL</a:t>
              </a:r>
              <a:endParaRPr lang="en-US" sz="1600" dirty="0">
                <a:solidFill>
                  <a:srgbClr val="0099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7424660" y="3280576"/>
              <a:ext cx="17533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Variation mostly due to Common Causes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7848600" y="2766646"/>
              <a:ext cx="0" cy="18288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7848600" y="1787769"/>
              <a:ext cx="0" cy="9144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V="1">
              <a:off x="7872046" y="4648200"/>
              <a:ext cx="0" cy="9144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 rot="16200000">
              <a:off x="7293641" y="1610059"/>
              <a:ext cx="17533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Variation due to Assignable Causes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7305344" y="5167258"/>
              <a:ext cx="17533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FF0000"/>
                  </a:solidFill>
                </a:rPr>
                <a:t>Variation due to Assignable Causes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217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0338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3 Sigma Constants for x-bar &amp; R-Charts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20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28466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31784" y="6479507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850280"/>
              </p:ext>
            </p:extLst>
          </p:nvPr>
        </p:nvGraphicFramePr>
        <p:xfrm>
          <a:off x="2667000" y="725171"/>
          <a:ext cx="4495801" cy="59792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74981"/>
                <a:gridCol w="830205"/>
                <a:gridCol w="830205"/>
                <a:gridCol w="830205"/>
                <a:gridCol w="830205"/>
              </a:tblGrid>
              <a:tr h="23581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Sample </a:t>
                      </a:r>
                      <a:r>
                        <a:rPr lang="en-US" sz="1400" b="1" u="none" strike="noStrike" dirty="0" smtClean="0">
                          <a:effectLst/>
                        </a:rPr>
                        <a:t>Size (n)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R="7543" marT="7543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X-bar Chart Constants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R="7543" marT="754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R Chart Constants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R="7543" marT="754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846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A2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A3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D3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D4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1.880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2.659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0.000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3.267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1.023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1.954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0.000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2.574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0.729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1.628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0.000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2.282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0.577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1.427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0.000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2.114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0.483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1.287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0.000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2.004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0.419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1.182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0.076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1.924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0.373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1.099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0.136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1.864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0.337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1.032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0.184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1.816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0.308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0.975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0.223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1.777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0.285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0.927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0.256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1.744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0.266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0.886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0.283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1.717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0.249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0.850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0.307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1.693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0.235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0.817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0.328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1.672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0.223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0.789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0.347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1.653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0.212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0.763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0.363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1.637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0.203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0.739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0.378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1.622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0.194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0.718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0.391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1.608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0.187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0.698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0.403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1.597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0.180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0.680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0.415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1.585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0.173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0.663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0.425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1.575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0.167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0.647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0.434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1.566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0.162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0.633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0.443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1.557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0.157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0.619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0.451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1.548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  <a:tr h="16684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0.153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0.606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0.459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1.541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3" marT="754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82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3" y="-35169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Difference between p/np and c/u Charts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456593"/>
            <a:ext cx="4040188" cy="6397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p/np Charts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76200" y="1096355"/>
            <a:ext cx="4480560" cy="3681478"/>
          </a:xfrm>
        </p:spPr>
        <p:txBody>
          <a:bodyPr>
            <a:noAutofit/>
          </a:bodyPr>
          <a:lstStyle/>
          <a:p>
            <a:pPr marL="234950" indent="-234950">
              <a:spcBef>
                <a:spcPts val="0"/>
              </a:spcBef>
            </a:pPr>
            <a:r>
              <a:rPr lang="en-US" sz="2400" dirty="0" smtClean="0"/>
              <a:t>deal with </a:t>
            </a:r>
            <a:r>
              <a:rPr lang="en-US" sz="2400" u="sng" dirty="0" smtClean="0"/>
              <a:t>Defectives</a:t>
            </a:r>
            <a:r>
              <a:rPr lang="en-US" sz="2400" dirty="0" smtClean="0"/>
              <a:t> (non-conformant items)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 marL="234950" indent="-234950">
              <a:spcBef>
                <a:spcPts val="0"/>
              </a:spcBef>
            </a:pPr>
            <a:r>
              <a:rPr lang="en-US" sz="2400" dirty="0" smtClean="0"/>
              <a:t>need </a:t>
            </a:r>
            <a:r>
              <a:rPr lang="en-US" sz="2400" u="sng" dirty="0" smtClean="0"/>
              <a:t>sample size </a:t>
            </a:r>
            <a:r>
              <a:rPr lang="en-US" sz="2400" dirty="0" smtClean="0"/>
              <a:t>and number of </a:t>
            </a:r>
            <a:r>
              <a:rPr lang="en-US" sz="2400" u="sng" dirty="0" smtClean="0"/>
              <a:t>defectives</a:t>
            </a:r>
            <a:r>
              <a:rPr lang="en-US" sz="2400" dirty="0" smtClean="0"/>
              <a:t> to be compared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 marL="234950" indent="-234950">
              <a:spcBef>
                <a:spcPts val="0"/>
              </a:spcBef>
            </a:pPr>
            <a:r>
              <a:rPr lang="en-US" dirty="0" smtClean="0"/>
              <a:t>consider proportion of defects/defectives</a:t>
            </a:r>
            <a:endParaRPr lang="en-US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456593"/>
            <a:ext cx="4041775" cy="63976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c/u Charts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45025" y="1096355"/>
            <a:ext cx="4480560" cy="3681478"/>
          </a:xfrm>
        </p:spPr>
        <p:txBody>
          <a:bodyPr>
            <a:normAutofit/>
          </a:bodyPr>
          <a:lstStyle/>
          <a:p>
            <a:pPr marL="234950" indent="-234950">
              <a:spcBef>
                <a:spcPts val="0"/>
              </a:spcBef>
            </a:pPr>
            <a:r>
              <a:rPr lang="en-US" dirty="0" smtClean="0"/>
              <a:t>deal with </a:t>
            </a:r>
            <a:r>
              <a:rPr lang="en-US" u="sng" dirty="0" smtClean="0"/>
              <a:t>Defects</a:t>
            </a:r>
            <a:r>
              <a:rPr lang="en-US" dirty="0" smtClean="0"/>
              <a:t> (non-conformities)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234950" indent="-234950">
              <a:spcBef>
                <a:spcPts val="0"/>
              </a:spcBef>
            </a:pPr>
            <a:r>
              <a:rPr lang="en-US" dirty="0" smtClean="0"/>
              <a:t>need number </a:t>
            </a:r>
            <a:r>
              <a:rPr lang="en-US" dirty="0"/>
              <a:t>of </a:t>
            </a:r>
            <a:r>
              <a:rPr lang="en-US" u="sng" dirty="0"/>
              <a:t>defects</a:t>
            </a:r>
            <a:r>
              <a:rPr lang="en-US" dirty="0"/>
              <a:t> </a:t>
            </a:r>
            <a:r>
              <a:rPr lang="en-US" dirty="0" smtClean="0"/>
              <a:t>only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234950" indent="-234950">
              <a:spcBef>
                <a:spcPts val="0"/>
              </a:spcBef>
            </a:pPr>
            <a:r>
              <a:rPr lang="en-US" dirty="0" smtClean="0"/>
              <a:t>do not consider proportion of defects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066800" cy="365125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21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6200" y="4267200"/>
            <a:ext cx="898429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2400" u="sng" dirty="0" smtClean="0"/>
              <a:t>Example</a:t>
            </a:r>
          </a:p>
          <a:p>
            <a:pPr>
              <a:spcBef>
                <a:spcPts val="600"/>
              </a:spcBef>
            </a:pPr>
            <a:r>
              <a:rPr lang="en-US" sz="2400" u="sng" dirty="0" smtClean="0"/>
              <a:t>Situation 1</a:t>
            </a:r>
            <a:r>
              <a:rPr lang="en-US" sz="2400" dirty="0" smtClean="0"/>
              <a:t>: 2 items fail QC because of </a:t>
            </a:r>
            <a:r>
              <a:rPr lang="en-US" sz="2400" dirty="0"/>
              <a:t>4 faults on one &amp; 5 on the other</a:t>
            </a:r>
            <a:endParaRPr lang="en-US" sz="2400" dirty="0" smtClean="0"/>
          </a:p>
          <a:p>
            <a:pPr>
              <a:spcBef>
                <a:spcPts val="600"/>
              </a:spcBef>
            </a:pPr>
            <a:r>
              <a:rPr lang="en-US" sz="2400" b="1" dirty="0" smtClean="0"/>
              <a:t>p-Chart</a:t>
            </a:r>
            <a:r>
              <a:rPr lang="en-US" sz="2400" dirty="0" smtClean="0"/>
              <a:t> → There are 2 defectives (non-conformant items)</a:t>
            </a:r>
          </a:p>
          <a:p>
            <a:pPr>
              <a:spcBef>
                <a:spcPts val="600"/>
              </a:spcBef>
            </a:pPr>
            <a:r>
              <a:rPr lang="en-US" sz="2400" u="sng" dirty="0"/>
              <a:t>Situation </a:t>
            </a:r>
            <a:r>
              <a:rPr lang="en-US" sz="2400" u="sng" dirty="0" smtClean="0"/>
              <a:t>2</a:t>
            </a:r>
            <a:r>
              <a:rPr lang="en-US" sz="2400" dirty="0" smtClean="0"/>
              <a:t>: An item fails </a:t>
            </a:r>
            <a:r>
              <a:rPr lang="en-US" sz="2400" dirty="0"/>
              <a:t>QC because of </a:t>
            </a:r>
            <a:r>
              <a:rPr lang="en-US" sz="2400" dirty="0" smtClean="0"/>
              <a:t>4 faults</a:t>
            </a:r>
            <a:endParaRPr lang="en-US" sz="2400" dirty="0"/>
          </a:p>
          <a:p>
            <a:pPr>
              <a:spcBef>
                <a:spcPts val="600"/>
              </a:spcBef>
            </a:pPr>
            <a:r>
              <a:rPr lang="en-US" sz="2400" b="1" dirty="0" smtClean="0"/>
              <a:t>c-Chart</a:t>
            </a:r>
            <a:r>
              <a:rPr lang="en-US" sz="2400" dirty="0" smtClean="0"/>
              <a:t> </a:t>
            </a:r>
            <a:r>
              <a:rPr lang="en-US" sz="2400" dirty="0"/>
              <a:t>→ There are </a:t>
            </a:r>
            <a:r>
              <a:rPr lang="en-US" sz="2400" dirty="0" smtClean="0"/>
              <a:t>4 defects (non-conformities)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637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p &amp; np Charts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576207"/>
            <a:ext cx="9111342" cy="5866563"/>
          </a:xfrm>
        </p:spPr>
        <p:txBody>
          <a:bodyPr>
            <a:noAutofit/>
          </a:bodyPr>
          <a:lstStyle/>
          <a:p>
            <a:pPr marL="0" indent="0" algn="ctr">
              <a:spcBef>
                <a:spcPts val="600"/>
              </a:spcBef>
              <a:buNone/>
            </a:pPr>
            <a:r>
              <a:rPr lang="en-US" sz="2400" dirty="0" smtClean="0"/>
              <a:t>p=proportion, np=number proportion</a:t>
            </a:r>
            <a:endParaRPr lang="en-US" sz="2400" dirty="0"/>
          </a:p>
          <a:p>
            <a:pPr marL="0" indent="0">
              <a:spcBef>
                <a:spcPts val="600"/>
              </a:spcBef>
              <a:buNone/>
            </a:pPr>
            <a:r>
              <a:rPr lang="en-US" sz="2400" b="1" dirty="0" smtClean="0"/>
              <a:t>Used when</a:t>
            </a:r>
            <a:r>
              <a:rPr lang="en-US" sz="2400" dirty="0"/>
              <a:t>:</a:t>
            </a:r>
          </a:p>
          <a:p>
            <a:pPr marL="234950" indent="-234950">
              <a:spcBef>
                <a:spcPts val="600"/>
              </a:spcBef>
            </a:pPr>
            <a:r>
              <a:rPr lang="en-US" sz="2400" dirty="0" smtClean="0"/>
              <a:t>there is a requirement to monitor and control the number, or proportion, of defectives (defective units) in a sample, as follows:</a:t>
            </a:r>
          </a:p>
          <a:p>
            <a:pPr marL="635000" lvl="1" indent="-234950">
              <a:spcBef>
                <a:spcPts val="600"/>
              </a:spcBef>
            </a:pPr>
            <a:r>
              <a:rPr lang="en-US" sz="2000" dirty="0" smtClean="0"/>
              <a:t>Defective or not Defective</a:t>
            </a:r>
          </a:p>
          <a:p>
            <a:pPr marL="635000" lvl="1" indent="-234950">
              <a:spcBef>
                <a:spcPts val="600"/>
              </a:spcBef>
            </a:pPr>
            <a:r>
              <a:rPr lang="en-US" sz="2000" dirty="0" smtClean="0"/>
              <a:t>Good or Bad</a:t>
            </a:r>
          </a:p>
          <a:p>
            <a:pPr marL="635000" lvl="1" indent="-234950">
              <a:spcBef>
                <a:spcPts val="600"/>
              </a:spcBef>
            </a:pPr>
            <a:r>
              <a:rPr lang="en-US" sz="2000" dirty="0" smtClean="0"/>
              <a:t>Broken or Not Broken</a:t>
            </a:r>
          </a:p>
          <a:p>
            <a:pPr marL="234950" indent="-234950">
              <a:spcBef>
                <a:spcPts val="600"/>
              </a:spcBef>
            </a:pPr>
            <a:r>
              <a:rPr lang="en-US" sz="2400" b="1" dirty="0" smtClean="0"/>
              <a:t>p Chart</a:t>
            </a:r>
            <a:r>
              <a:rPr lang="en-US" sz="2400" dirty="0" smtClean="0"/>
              <a:t> used when the sample size is varying; therefore, proportion of defectives is considered</a:t>
            </a:r>
          </a:p>
          <a:p>
            <a:pPr marL="234950" indent="-234950">
              <a:spcBef>
                <a:spcPts val="600"/>
              </a:spcBef>
            </a:pPr>
            <a:r>
              <a:rPr lang="en-US" sz="2400" b="1" dirty="0" smtClean="0"/>
              <a:t>np Chart</a:t>
            </a:r>
            <a:r>
              <a:rPr lang="en-US" sz="2400" dirty="0" smtClean="0"/>
              <a:t> is used when the sample size is constant; so number of defectives, rather than their proportion, is considered</a:t>
            </a:r>
          </a:p>
          <a:p>
            <a:pPr marL="234950" indent="-234950">
              <a:spcBef>
                <a:spcPts val="600"/>
              </a:spcBef>
            </a:pPr>
            <a:r>
              <a:rPr lang="en-US" sz="2400" dirty="0"/>
              <a:t>Examples: Number of broken eggs in a carton, number of broken tiles in a packet, number of complaints received, number of nonconforming cables found for 20 samples of size 100, number of nonconforming floppy disks found for samples of 200 for </a:t>
            </a:r>
            <a:r>
              <a:rPr lang="en-US" sz="2400" dirty="0" smtClean="0"/>
              <a:t>25 trials </a:t>
            </a:r>
            <a:r>
              <a:rPr lang="en-US" sz="2400" dirty="0" err="1" smtClean="0"/>
              <a:t>etc</a:t>
            </a:r>
            <a:endParaRPr lang="en-US" sz="2400" dirty="0" smtClean="0"/>
          </a:p>
          <a:p>
            <a:pPr marL="0" indent="0">
              <a:spcBef>
                <a:spcPts val="600"/>
              </a:spcBef>
              <a:buNone/>
            </a:pP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22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446" y="649552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39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</a:rPr>
              <a:t>p-Chart … 1/2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4379259" y="2846233"/>
                <a:ext cx="4691741" cy="1035339"/>
              </a:xfrm>
              <a:solidFill>
                <a:srgbClr val="FFD966"/>
              </a:solidFill>
            </p:spPr>
            <p:txBody>
              <a:bodyPr>
                <a:no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b="1" dirty="0" smtClean="0">
                    <a:ea typeface="Cambria Math" panose="020405030504060302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e>
                    </m:acc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𝝈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sub>
                    </m:sSub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e>
                    </m:acc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  <m:rad>
                      <m:radPr>
                        <m:degHide m:val="on"/>
                        <m:ctrlP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̅"/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</m:t>
                                </m:r>
                              </m:e>
                            </m:acc>
                            <m: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  <m: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</m:t>
                                </m:r>
                              </m:e>
                            </m:acc>
                            <m: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acc>
                              <m:accPr>
                                <m:chr m:val="̅"/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𝒏</m:t>
                                </m:r>
                              </m:e>
                            </m:acc>
                          </m:den>
                        </m:f>
                      </m:e>
                    </m:rad>
                  </m:oMath>
                </a14:m>
                <a:r>
                  <a:rPr lang="en-US" altLang="en-US" sz="2400" b="1" dirty="0" smtClean="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endParaRPr lang="en-US" altLang="en-US" sz="2400" dirty="0" smtClean="0">
                  <a:latin typeface="+mj-lt"/>
                  <a:ea typeface="BatangChe" panose="02030609000101010101" pitchFamily="49" charset="-127"/>
                </a:endParaRPr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79259" y="2846233"/>
                <a:ext cx="4691741" cy="1035339"/>
              </a:xfrm>
              <a:blipFill rotWithShape="0">
                <a:blip r:embed="rId3"/>
                <a:stretch>
                  <a:fillRect l="-2727" b="-5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13539" y="6510497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7"/>
              <p:cNvSpPr txBox="1">
                <a:spLocks/>
              </p:cNvSpPr>
              <p:nvPr/>
            </p:nvSpPr>
            <p:spPr>
              <a:xfrm>
                <a:off x="39867" y="3928529"/>
                <a:ext cx="9052560" cy="28891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4950" indent="-234950"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prstClr val="black"/>
                    </a:solidFill>
                  </a:rPr>
                  <a:t>where</a:t>
                </a:r>
              </a:p>
              <a:p>
                <a:pPr marL="511175" indent="-511175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</a:rPr>
                  <a:t>= CL &amp; mean of sample proportion defectives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𝒕𝒐𝒕𝒂𝒍</m:t>
                        </m:r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𝒅𝒆𝒇𝒆𝒄𝒕𝒊𝒗𝒆𝒔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𝒕𝒐𝒕𝒂𝒍</m:t>
                        </m:r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𝒐𝒃𝒔𝒆𝒓𝒗𝒂𝒕𝒊𝒐𝒏𝒔</m:t>
                        </m:r>
                      </m:den>
                    </m:f>
                  </m:oMath>
                </a14:m>
                <a:endParaRPr lang="en-US" sz="2800" b="1" i="1" dirty="0" smtClean="0">
                  <a:solidFill>
                    <a:prstClr val="black"/>
                  </a:solidFill>
                  <a:latin typeface="Bodoni MT Black" panose="02070A03080606020203" pitchFamily="18" charset="0"/>
                </a:endParaRPr>
              </a:p>
              <a:p>
                <a:pPr marL="511175" indent="-511175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800" b="1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sz="2800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smtClean="0"/>
                  <a:t>standard </a:t>
                </a:r>
                <a:r>
                  <a:rPr lang="en-US" sz="2400" dirty="0"/>
                  <a:t>deviation of sample </a:t>
                </a:r>
                <a:r>
                  <a:rPr lang="en-US" sz="2400" dirty="0" smtClean="0"/>
                  <a:t>means, </a:t>
                </a:r>
                <a:r>
                  <a:rPr lang="en-US" sz="2400" dirty="0" err="1" smtClean="0">
                    <a:solidFill>
                      <a:prstClr val="black"/>
                    </a:solidFill>
                  </a:rPr>
                  <a:t>eg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 3 sigma or more, or degree of confidence </a:t>
                </a:r>
              </a:p>
              <a:p>
                <a:pPr marL="511175" indent="-511175">
                  <a:lnSpc>
                    <a:spcPts val="36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𝝈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sz="2400" dirty="0" err="1" smtClean="0">
                    <a:solidFill>
                      <a:prstClr val="black"/>
                    </a:solidFill>
                  </a:rPr>
                  <a:t>Std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 Dev of the Average Proportion Defective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̅"/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</m:t>
                                </m:r>
                              </m:e>
                            </m:acc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</m:t>
                                </m:r>
                              </m:e>
                            </m:acc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acc>
                              <m:accPr>
                                <m:chr m:val="̅"/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𝒏</m:t>
                                </m:r>
                              </m:e>
                            </m:acc>
                          </m:den>
                        </m:f>
                      </m:e>
                    </m:rad>
                  </m:oMath>
                </a14:m>
                <a:endParaRPr lang="en-US" altLang="en-US" sz="1800" b="1" dirty="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marL="511175" indent="-511175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</m:e>
                    </m:acc>
                  </m:oMath>
                </a14:m>
                <a:r>
                  <a:rPr lang="en-US" sz="2400" b="1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= mean sample size</a:t>
                </a:r>
                <a:endParaRPr lang="en-US" altLang="en-US" sz="2400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5" name="Content Placeholder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67" y="3928529"/>
                <a:ext cx="9052560" cy="2889130"/>
              </a:xfrm>
              <a:prstGeom prst="rect">
                <a:avLst/>
              </a:prstGeom>
              <a:blipFill rotWithShape="0">
                <a:blip r:embed="rId4"/>
                <a:stretch>
                  <a:fillRect l="-1077" t="-1688" r="-16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58614" y="616584"/>
            <a:ext cx="90527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/>
              <a:t>Example:</a:t>
            </a:r>
          </a:p>
          <a:p>
            <a:r>
              <a:rPr lang="en-US" sz="2400" dirty="0"/>
              <a:t>On a large construction project, 10 boxes of electrical switches have arrived.  Each box has 1,000 switches.  </a:t>
            </a:r>
            <a:r>
              <a:rPr lang="en-US" sz="2400" dirty="0" smtClean="0"/>
              <a:t>Randomly, the </a:t>
            </a:r>
            <a:r>
              <a:rPr lang="en-US" sz="2400" dirty="0"/>
              <a:t>procurement manager picks up </a:t>
            </a:r>
            <a:r>
              <a:rPr lang="en-US" sz="2400" dirty="0" smtClean="0"/>
              <a:t>22, 20, 18, 18, 18, 20, 15, 18, 18 &amp; 20 </a:t>
            </a:r>
            <a:r>
              <a:rPr lang="en-US" sz="2400" dirty="0"/>
              <a:t>switches from </a:t>
            </a:r>
            <a:r>
              <a:rPr lang="en-US" sz="2400" dirty="0" smtClean="0"/>
              <a:t>the 10 boxes.  </a:t>
            </a:r>
            <a:r>
              <a:rPr lang="en-US" sz="2400" dirty="0"/>
              <a:t>He finds 3, 2, 1, 2, 1, 3, 2, 1, 2 &amp; 3 </a:t>
            </a:r>
            <a:r>
              <a:rPr lang="en-US" sz="2400" dirty="0" smtClean="0"/>
              <a:t>switches defective, respectively, </a:t>
            </a:r>
            <a:r>
              <a:rPr lang="en-US" sz="2400" dirty="0"/>
              <a:t>in the ten boxes. </a:t>
            </a:r>
            <a:r>
              <a:rPr lang="en-US" sz="2400" dirty="0" smtClean="0"/>
              <a:t> Develop </a:t>
            </a:r>
            <a:r>
              <a:rPr lang="en-US" sz="2400" dirty="0"/>
              <a:t>a 3-sigma p-Chart for the sampling done.</a:t>
            </a:r>
            <a:endParaRPr lang="en-US" altLang="en-US" sz="2400" dirty="0"/>
          </a:p>
        </p:txBody>
      </p:sp>
      <p:sp>
        <p:nvSpPr>
          <p:cNvPr id="37" name="Content Placeholder 7"/>
          <p:cNvSpPr txBox="1">
            <a:spLocks/>
          </p:cNvSpPr>
          <p:nvPr/>
        </p:nvSpPr>
        <p:spPr>
          <a:xfrm>
            <a:off x="2398059" y="2848620"/>
            <a:ext cx="1981200" cy="1033272"/>
          </a:xfrm>
          <a:prstGeom prst="rect">
            <a:avLst/>
          </a:prstGeom>
          <a:solidFill>
            <a:srgbClr val="FFD966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 smtClean="0"/>
              <a:t>Control Limits for p-Chart</a:t>
            </a:r>
            <a:endParaRPr lang="en-US" altLang="en-US" sz="2400" dirty="0" smtClean="0">
              <a:latin typeface="+mj-lt"/>
              <a:ea typeface="BatangChe" panose="02030609000101010101" pitchFamily="49" charset="-127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23</a:t>
            </a:fld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61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25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p-Chart … 2/2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86800" y="-64477"/>
            <a:ext cx="424542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24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8389937" y="4656138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542389"/>
              </p:ext>
            </p:extLst>
          </p:nvPr>
        </p:nvGraphicFramePr>
        <p:xfrm>
          <a:off x="152400" y="633716"/>
          <a:ext cx="4343400" cy="4719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1193800"/>
                <a:gridCol w="1193800"/>
                <a:gridCol w="1193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Box 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Defectives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Sample 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Proportion Defective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∑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56672"/>
              </p:ext>
            </p:extLst>
          </p:nvPr>
        </p:nvGraphicFramePr>
        <p:xfrm>
          <a:off x="4571999" y="316523"/>
          <a:ext cx="4539341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7"/>
              <p:cNvSpPr txBox="1">
                <a:spLocks/>
              </p:cNvSpPr>
              <p:nvPr/>
            </p:nvSpPr>
            <p:spPr>
              <a:xfrm>
                <a:off x="152400" y="5562600"/>
                <a:ext cx="8958941" cy="1219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4950" indent="-23495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e>
                    </m:acc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19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192</m:t>
                        </m:r>
                      </m:den>
                    </m:f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smtClean="0">
                    <a:solidFill>
                      <a:prstClr val="black"/>
                    </a:solidFill>
                  </a:rPr>
                  <a:t>= 0.099,    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200" dirty="0" smtClean="0">
                    <a:solidFill>
                      <a:prstClr val="black"/>
                    </a:solidFill>
                  </a:rPr>
                  <a:t>=3,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𝝈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sub>
                    </m:sSub>
                  </m:oMath>
                </a14:m>
                <a:r>
                  <a:rPr lang="en-US" sz="2200" dirty="0" smtClean="0">
                    <a:solidFill>
                      <a:prstClr val="black"/>
                    </a:solidFill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̅"/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</m:t>
                                </m:r>
                              </m:e>
                            </m:acc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</m:t>
                                </m:r>
                              </m:e>
                            </m:acc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acc>
                              <m:accPr>
                                <m:chr m:val="̅"/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𝒏</m:t>
                                </m:r>
                              </m:e>
                            </m:acc>
                          </m:den>
                        </m:f>
                      </m:e>
                    </m:rad>
                  </m:oMath>
                </a14:m>
                <a:r>
                  <a:rPr lang="en-US" sz="2200" dirty="0" smtClean="0">
                    <a:solidFill>
                      <a:prstClr val="black"/>
                    </a:solidFill>
                  </a:rPr>
                  <a:t>   =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0.068147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,   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</m:acc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192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</a:rPr>
                  <a:t>  =19.2  </a:t>
                </a:r>
                <a:r>
                  <a:rPr lang="en-US" sz="2200" dirty="0" smtClean="0">
                    <a:solidFill>
                      <a:prstClr val="black"/>
                    </a:solidFill>
                  </a:rPr>
                  <a:t>  </a:t>
                </a:r>
              </a:p>
              <a:p>
                <a:pPr marL="234950" indent="-234950">
                  <a:spcBef>
                    <a:spcPts val="0"/>
                  </a:spcBef>
                  <a:buFont typeface="Arial" pitchFamily="34" charset="0"/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UCL =</a:t>
                </a:r>
                <a:r>
                  <a:rPr lang="en-US" sz="2400" baseline="300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0.099+3x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0.068147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= 0.303; LCL= 0.099-3x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0.068147 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= -0.105→0.0</a:t>
                </a:r>
                <a:endParaRPr lang="en-US" sz="2400" baseline="30000" dirty="0" smtClean="0">
                  <a:solidFill>
                    <a:prstClr val="black"/>
                  </a:solidFill>
                </a:endParaRPr>
              </a:p>
              <a:p>
                <a:pPr marL="234950" indent="-234950">
                  <a:spcBef>
                    <a:spcPts val="600"/>
                  </a:spcBef>
                  <a:buFont typeface="Arial" pitchFamily="34" charset="0"/>
                  <a:buNone/>
                </a:pPr>
                <a:endParaRPr lang="en-US" altLang="en-US" sz="2400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9" name="Content Placeholder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5562600"/>
                <a:ext cx="8958941" cy="1219200"/>
              </a:xfrm>
              <a:prstGeom prst="rect">
                <a:avLst/>
              </a:prstGeom>
              <a:blipFill rotWithShape="0">
                <a:blip r:embed="rId4"/>
                <a:stretch>
                  <a:fillRect l="-1020" b="-9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5541543" y="3578379"/>
                <a:ext cx="2508872" cy="1371600"/>
              </a:xfrm>
              <a:solidFill>
                <a:srgbClr val="FFD966"/>
              </a:solidFill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b="1" dirty="0" smtClean="0">
                    <a:ea typeface="Cambria Math" panose="020405030504060302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e>
                    </m:acc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𝝈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sub>
                    </m:sSub>
                  </m:oMath>
                </a14:m>
                <a:endParaRPr lang="en-US" sz="2800" b="1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dirty="0"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8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e>
                    </m:acc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  <m:rad>
                      <m:radPr>
                        <m:degHide m:val="on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̅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</m:t>
                                </m:r>
                              </m:e>
                            </m:acc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</m:t>
                                </m:r>
                              </m:e>
                            </m:acc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acc>
                              <m:accPr>
                                <m:chr m:val="̅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𝒏</m:t>
                                </m:r>
                              </m:e>
                            </m:acc>
                          </m:den>
                        </m:f>
                      </m:e>
                    </m:rad>
                  </m:oMath>
                </a14:m>
                <a:r>
                  <a:rPr lang="en-US" altLang="en-US" sz="2000" b="1" dirty="0" smtClean="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endParaRPr lang="en-US" altLang="en-US" sz="2000" dirty="0" smtClean="0">
                  <a:latin typeface="+mj-lt"/>
                  <a:ea typeface="BatangChe" panose="02030609000101010101" pitchFamily="49" charset="-127"/>
                </a:endParaRPr>
              </a:p>
            </p:txBody>
          </p:sp>
        </mc:Choice>
        <mc:Fallback xmlns="">
          <p:sp>
            <p:nvSpPr>
              <p:cNvPr id="37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541543" y="3578379"/>
                <a:ext cx="2508872" cy="1371600"/>
              </a:xfrm>
              <a:blipFill rotWithShape="0">
                <a:blip r:embed="rId5"/>
                <a:stretch>
                  <a:fillRect l="-4854" t="-3556" b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Content Placeholder 7"/>
          <p:cNvSpPr txBox="1">
            <a:spLocks/>
          </p:cNvSpPr>
          <p:nvPr/>
        </p:nvSpPr>
        <p:spPr>
          <a:xfrm>
            <a:off x="4648200" y="3567695"/>
            <a:ext cx="990600" cy="1374283"/>
          </a:xfrm>
          <a:prstGeom prst="rect">
            <a:avLst/>
          </a:prstGeom>
          <a:solidFill>
            <a:srgbClr val="FFD966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 smtClean="0"/>
              <a:t>Limits</a:t>
            </a:r>
            <a:endParaRPr lang="en-US" altLang="en-US" sz="2400" dirty="0" smtClean="0">
              <a:latin typeface="+mj-lt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867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P spid="29" grpId="0" animBg="1"/>
      <p:bldP spid="37" grpId="0" uiExpand="1" build="p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</a:rPr>
              <a:t>c &amp; u </a:t>
            </a:r>
            <a:r>
              <a:rPr lang="en-US" sz="2800" b="1" dirty="0" smtClean="0">
                <a:solidFill>
                  <a:srgbClr val="FF0000"/>
                </a:solidFill>
              </a:rPr>
              <a:t>Charts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576207"/>
            <a:ext cx="9111342" cy="6281793"/>
          </a:xfrm>
        </p:spPr>
        <p:txBody>
          <a:bodyPr>
            <a:noAutofit/>
          </a:bodyPr>
          <a:lstStyle/>
          <a:p>
            <a:pPr marL="234950" indent="-234950">
              <a:spcBef>
                <a:spcPts val="600"/>
              </a:spcBef>
            </a:pPr>
            <a:r>
              <a:rPr lang="en-US" sz="2400" dirty="0"/>
              <a:t>Used </a:t>
            </a:r>
            <a:r>
              <a:rPr lang="en-US" sz="2400" dirty="0" smtClean="0"/>
              <a:t>when</a:t>
            </a:r>
            <a:r>
              <a:rPr lang="en-US" sz="2400" dirty="0"/>
              <a:t> </a:t>
            </a:r>
            <a:r>
              <a:rPr lang="en-US" sz="2400" dirty="0" smtClean="0"/>
              <a:t>there is a requirement to monitor and control the </a:t>
            </a:r>
            <a:r>
              <a:rPr lang="en-US" sz="2400" b="1" u="sng" dirty="0" smtClean="0"/>
              <a:t>number</a:t>
            </a:r>
            <a:r>
              <a:rPr lang="en-US" sz="2400" dirty="0" smtClean="0"/>
              <a:t> of defect in an item or in a measure, as follows:</a:t>
            </a:r>
          </a:p>
          <a:p>
            <a:pPr marL="635000" lvl="1" indent="-234950">
              <a:spcBef>
                <a:spcPts val="600"/>
              </a:spcBef>
            </a:pPr>
            <a:r>
              <a:rPr lang="en-US" sz="2000" i="1" u="sng" dirty="0" smtClean="0"/>
              <a:t>Number of </a:t>
            </a:r>
            <a:r>
              <a:rPr lang="en-US" sz="2000" dirty="0" smtClean="0"/>
              <a:t>dents </a:t>
            </a:r>
            <a:r>
              <a:rPr lang="en-US" sz="2000" i="1" u="sng" dirty="0" smtClean="0"/>
              <a:t>per</a:t>
            </a:r>
            <a:r>
              <a:rPr lang="en-US" sz="2000" dirty="0" smtClean="0"/>
              <a:t> item</a:t>
            </a:r>
          </a:p>
          <a:p>
            <a:pPr marL="635000" lvl="1" indent="-234950">
              <a:spcBef>
                <a:spcPts val="600"/>
              </a:spcBef>
            </a:pPr>
            <a:r>
              <a:rPr lang="en-US" sz="2000" i="1" u="sng" dirty="0"/>
              <a:t>Number of </a:t>
            </a:r>
            <a:r>
              <a:rPr lang="en-US" sz="2000" dirty="0" smtClean="0"/>
              <a:t>complaints</a:t>
            </a:r>
            <a:r>
              <a:rPr lang="en-US" sz="2000" i="1" dirty="0" smtClean="0"/>
              <a:t> </a:t>
            </a:r>
            <a:r>
              <a:rPr lang="en-US" sz="2000" i="1" u="sng" dirty="0" smtClean="0"/>
              <a:t>per</a:t>
            </a:r>
            <a:r>
              <a:rPr lang="en-US" sz="2000" i="1" dirty="0" smtClean="0"/>
              <a:t> </a:t>
            </a:r>
            <a:r>
              <a:rPr lang="en-US" sz="2000" dirty="0" smtClean="0"/>
              <a:t>unit of time (hour, month, year etc)</a:t>
            </a:r>
          </a:p>
          <a:p>
            <a:pPr marL="635000" lvl="1" indent="-234950">
              <a:spcBef>
                <a:spcPts val="600"/>
              </a:spcBef>
            </a:pPr>
            <a:r>
              <a:rPr lang="en-US" sz="2000" i="1" u="sng" dirty="0"/>
              <a:t>Number of</a:t>
            </a:r>
            <a:r>
              <a:rPr lang="en-US" sz="2000" i="1" dirty="0"/>
              <a:t> </a:t>
            </a:r>
            <a:r>
              <a:rPr lang="en-US" sz="2000" dirty="0" smtClean="0"/>
              <a:t>tears </a:t>
            </a:r>
            <a:r>
              <a:rPr lang="en-US" sz="2000" i="1" u="sng" dirty="0" smtClean="0"/>
              <a:t>per</a:t>
            </a:r>
            <a:r>
              <a:rPr lang="en-US" sz="2000" dirty="0" smtClean="0"/>
              <a:t> unit of area (square foot, square meter)</a:t>
            </a:r>
          </a:p>
          <a:p>
            <a:pPr marL="285750" indent="-285750">
              <a:spcBef>
                <a:spcPts val="600"/>
              </a:spcBef>
            </a:pPr>
            <a:r>
              <a:rPr lang="en-US" sz="2400" dirty="0">
                <a:solidFill>
                  <a:srgbClr val="000000"/>
                </a:solidFill>
              </a:rPr>
              <a:t>Used when identifying the total </a:t>
            </a:r>
            <a:r>
              <a:rPr lang="en-US" sz="2400" u="sng" dirty="0">
                <a:solidFill>
                  <a:srgbClr val="000000"/>
                </a:solidFill>
              </a:rPr>
              <a:t>count</a:t>
            </a:r>
            <a:r>
              <a:rPr lang="en-US" sz="2400" dirty="0">
                <a:solidFill>
                  <a:srgbClr val="000000"/>
                </a:solidFill>
              </a:rPr>
              <a:t> of Defects per unit (</a:t>
            </a:r>
            <a:r>
              <a:rPr lang="en-US" sz="2400" i="1" dirty="0">
                <a:solidFill>
                  <a:srgbClr val="000000"/>
                </a:solidFill>
              </a:rPr>
              <a:t>c</a:t>
            </a:r>
            <a:r>
              <a:rPr lang="en-US" sz="2400" dirty="0">
                <a:solidFill>
                  <a:srgbClr val="000000"/>
                </a:solidFill>
              </a:rPr>
              <a:t>) that occurred during the sampling period</a:t>
            </a:r>
          </a:p>
          <a:p>
            <a:pPr marL="285750" indent="-285750">
              <a:spcBef>
                <a:spcPts val="600"/>
              </a:spcBef>
            </a:pPr>
            <a:r>
              <a:rPr lang="en-US" sz="2400" dirty="0">
                <a:solidFill>
                  <a:srgbClr val="000000"/>
                </a:solidFill>
              </a:rPr>
              <a:t>Allows the practitioner to assign each sample more than one Defect</a:t>
            </a:r>
          </a:p>
          <a:p>
            <a:pPr marL="234950" indent="-234950">
              <a:spcBef>
                <a:spcPts val="600"/>
              </a:spcBef>
            </a:pPr>
            <a:r>
              <a:rPr lang="en-US" sz="2400" dirty="0" smtClean="0"/>
              <a:t>Examples</a:t>
            </a:r>
            <a:r>
              <a:rPr lang="en-US" sz="2400" dirty="0"/>
              <a:t>: Number of bacteria in a petri dish, number of barnacles on the bottom of a boat, number of complaints from the customers, </a:t>
            </a:r>
            <a:r>
              <a:rPr lang="en-US" sz="2400" dirty="0" smtClean="0"/>
              <a:t>number of </a:t>
            </a:r>
            <a:r>
              <a:rPr lang="en-US" sz="2400" dirty="0"/>
              <a:t>paint blemishes on auto body observed for 30 </a:t>
            </a:r>
            <a:r>
              <a:rPr lang="en-US" sz="2400" dirty="0" smtClean="0"/>
              <a:t>samples, number of </a:t>
            </a:r>
            <a:r>
              <a:rPr lang="en-US" sz="2400" dirty="0"/>
              <a:t>imperfections in bond paper – by area inspected and number of </a:t>
            </a:r>
            <a:r>
              <a:rPr lang="en-US" sz="2400" dirty="0" smtClean="0"/>
              <a:t>imperfections</a:t>
            </a:r>
          </a:p>
          <a:p>
            <a:pPr marL="234950" indent="-234950">
              <a:spcBef>
                <a:spcPts val="600"/>
              </a:spcBef>
            </a:pPr>
            <a:r>
              <a:rPr lang="en-US" sz="2400" b="1" dirty="0"/>
              <a:t>c Chart</a:t>
            </a:r>
            <a:r>
              <a:rPr lang="en-US" sz="2400" dirty="0"/>
              <a:t> when the sample size </a:t>
            </a:r>
            <a:r>
              <a:rPr lang="en-US" sz="2400" dirty="0" smtClean="0"/>
              <a:t>in each sampling period is </a:t>
            </a:r>
            <a:r>
              <a:rPr lang="en-US" sz="2400" dirty="0"/>
              <a:t>constant</a:t>
            </a:r>
          </a:p>
          <a:p>
            <a:pPr marL="234950" indent="-234950">
              <a:spcBef>
                <a:spcPts val="600"/>
              </a:spcBef>
            </a:pPr>
            <a:r>
              <a:rPr lang="en-US" sz="2400" b="1" dirty="0"/>
              <a:t>u Chart</a:t>
            </a:r>
            <a:r>
              <a:rPr lang="en-US" sz="2400" dirty="0"/>
              <a:t> is used is when the sample size </a:t>
            </a:r>
            <a:r>
              <a:rPr lang="en-US" sz="2400" dirty="0" smtClean="0"/>
              <a:t>in the same sampling period varies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25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553200" y="6521902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9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c-Chart </a:t>
            </a:r>
            <a:r>
              <a:rPr lang="en-US" sz="2800" b="1" dirty="0">
                <a:solidFill>
                  <a:srgbClr val="FF0000"/>
                </a:solidFill>
              </a:rPr>
              <a:t>… 1/2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26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516743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8378478" y="4847812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3855" y="572950"/>
            <a:ext cx="9143999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+mj-lt"/>
              </a:rPr>
              <a:t>Typical usage:</a:t>
            </a:r>
          </a:p>
          <a:p>
            <a:pPr marL="738188" indent="-398463">
              <a:spcBef>
                <a:spcPts val="600"/>
              </a:spcBef>
              <a:buFont typeface="Calibri" panose="020F0502020204030204" pitchFamily="34" charset="0"/>
              <a:buChar char="−"/>
            </a:pPr>
            <a:r>
              <a:rPr lang="en-US" sz="2400" dirty="0" smtClean="0">
                <a:latin typeface="+mj-lt"/>
              </a:rPr>
              <a:t>Monitoring </a:t>
            </a:r>
            <a:r>
              <a:rPr lang="en-US" sz="2400" dirty="0">
                <a:latin typeface="+mj-lt"/>
              </a:rPr>
              <a:t>the number of voids per inspection unit in injection molding or casting </a:t>
            </a:r>
            <a:r>
              <a:rPr lang="en-US" sz="2400" dirty="0" smtClean="0">
                <a:latin typeface="+mj-lt"/>
              </a:rPr>
              <a:t>processes</a:t>
            </a:r>
          </a:p>
          <a:p>
            <a:pPr marL="738188" indent="-398463">
              <a:spcBef>
                <a:spcPts val="600"/>
              </a:spcBef>
              <a:buFont typeface="Calibri" panose="020F0502020204030204" pitchFamily="34" charset="0"/>
              <a:buChar char="−"/>
            </a:pPr>
            <a:r>
              <a:rPr lang="en-US" sz="2400" dirty="0" smtClean="0">
                <a:latin typeface="+mj-lt"/>
              </a:rPr>
              <a:t>Monitoring </a:t>
            </a:r>
            <a:r>
              <a:rPr lang="en-US" sz="2400" dirty="0">
                <a:latin typeface="+mj-lt"/>
              </a:rPr>
              <a:t>the number of discrete components that must be re-soldered </a:t>
            </a:r>
            <a:r>
              <a:rPr lang="en-US" sz="2400" dirty="0" smtClean="0">
                <a:latin typeface="+mj-lt"/>
              </a:rPr>
              <a:t>per printed </a:t>
            </a:r>
            <a:r>
              <a:rPr lang="en-US" sz="2400" dirty="0">
                <a:latin typeface="+mj-lt"/>
              </a:rPr>
              <a:t>circuit </a:t>
            </a:r>
            <a:r>
              <a:rPr lang="en-US" sz="2400" dirty="0" smtClean="0">
                <a:latin typeface="+mj-lt"/>
              </a:rPr>
              <a:t>board</a:t>
            </a:r>
          </a:p>
          <a:p>
            <a:pPr marL="738188" indent="-398463">
              <a:spcBef>
                <a:spcPts val="600"/>
              </a:spcBef>
              <a:buFont typeface="Calibri" panose="020F0502020204030204" pitchFamily="34" charset="0"/>
              <a:buChar char="−"/>
            </a:pPr>
            <a:r>
              <a:rPr lang="en-US" sz="2400" dirty="0" smtClean="0">
                <a:latin typeface="+mj-lt"/>
              </a:rPr>
              <a:t>Monitoring </a:t>
            </a:r>
            <a:r>
              <a:rPr lang="en-US" sz="2400" dirty="0">
                <a:latin typeface="+mj-lt"/>
              </a:rPr>
              <a:t>the number of product returns per day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Example:</a:t>
            </a:r>
          </a:p>
          <a:p>
            <a:pPr fontAlgn="b"/>
            <a:r>
              <a:rPr lang="en-US" sz="2400" dirty="0"/>
              <a:t>The number of students entering the university </a:t>
            </a:r>
            <a:r>
              <a:rPr lang="en-US" sz="2400" dirty="0" smtClean="0"/>
              <a:t>without security cards over </a:t>
            </a:r>
            <a:r>
              <a:rPr lang="en-US" sz="2400" dirty="0"/>
              <a:t>the last </a:t>
            </a:r>
            <a:r>
              <a:rPr lang="en-US" sz="2400" dirty="0" smtClean="0"/>
              <a:t>10 days </a:t>
            </a:r>
            <a:r>
              <a:rPr lang="en-US" sz="2400" dirty="0"/>
              <a:t>is observed to be </a:t>
            </a:r>
            <a:r>
              <a:rPr lang="en-US" sz="2400" dirty="0" smtClean="0"/>
              <a:t>9,8,5,7,9,8,9,4,9,12.  </a:t>
            </a:r>
            <a:r>
              <a:rPr lang="en-US" sz="2400" dirty="0"/>
              <a:t>Develop a 3-Sigma </a:t>
            </a:r>
            <a:r>
              <a:rPr lang="en-US" sz="2400" dirty="0" smtClean="0"/>
              <a:t>c-Chart </a:t>
            </a:r>
            <a:r>
              <a:rPr lang="en-US" sz="2400" dirty="0"/>
              <a:t>for the defaulting </a:t>
            </a:r>
            <a:r>
              <a:rPr lang="en-US" sz="2400" dirty="0" smtClean="0"/>
              <a:t>students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7"/>
              <p:cNvSpPr txBox="1">
                <a:spLocks/>
              </p:cNvSpPr>
              <p:nvPr/>
            </p:nvSpPr>
            <p:spPr>
              <a:xfrm>
                <a:off x="372103" y="5401155"/>
                <a:ext cx="8386415" cy="122824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4950" indent="-234950">
                  <a:spcBef>
                    <a:spcPts val="0"/>
                  </a:spcBef>
                  <a:buFont typeface="Arial" pitchFamily="34" charset="0"/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where</a:t>
                </a:r>
              </a:p>
              <a:p>
                <a:pPr marL="234950" indent="-23495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</a:rPr>
                  <a:t>= CL &amp; mean number of defects</a:t>
                </a:r>
                <a:endParaRPr lang="en-US" sz="2200" u="sng" dirty="0" smtClean="0">
                  <a:solidFill>
                    <a:prstClr val="black"/>
                  </a:solidFill>
                </a:endParaRPr>
              </a:p>
              <a:p>
                <a:pPr marL="234950" indent="-23495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</a:rPr>
                  <a:t> = Quality standard, </a:t>
                </a:r>
                <a:r>
                  <a:rPr lang="en-US" sz="2400" dirty="0" err="1" smtClean="0">
                    <a:solidFill>
                      <a:prstClr val="black"/>
                    </a:solidFill>
                  </a:rPr>
                  <a:t>eg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 3 sigma or more, or degree of confidence </a:t>
                </a:r>
              </a:p>
            </p:txBody>
          </p:sp>
        </mc:Choice>
        <mc:Fallback xmlns="">
          <p:sp>
            <p:nvSpPr>
              <p:cNvPr id="32" name="Content Placeholder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103" y="5401155"/>
                <a:ext cx="8386415" cy="1228245"/>
              </a:xfrm>
              <a:prstGeom prst="rect">
                <a:avLst/>
              </a:prstGeom>
              <a:blipFill rotWithShape="0">
                <a:blip r:embed="rId3"/>
                <a:stretch>
                  <a:fillRect l="-1090" t="-3960" r="-727" b="-79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4634753" y="4661648"/>
                <a:ext cx="1900518" cy="640080"/>
              </a:xfrm>
              <a:solidFill>
                <a:srgbClr val="FFD966"/>
              </a:solidFill>
            </p:spPr>
            <p:txBody>
              <a:bodyPr>
                <a:no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b="1" dirty="0" smtClean="0">
                    <a:ea typeface="Cambria Math" panose="020405030504060302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</m:t>
                        </m:r>
                      </m:e>
                    </m:acc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  <m:rad>
                      <m:radPr>
                        <m:degHide m:val="on"/>
                        <m:ctrlP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acc>
                          <m:accPr>
                            <m:chr m:val="̅"/>
                            <m:ctrlP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𝒄</m:t>
                            </m:r>
                          </m:e>
                        </m:acc>
                      </m:e>
                    </m:rad>
                  </m:oMath>
                </a14:m>
                <a:r>
                  <a:rPr lang="en-US" altLang="en-US" sz="2400" b="1" dirty="0" smtClean="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endParaRPr lang="en-US" altLang="en-US" sz="2400" dirty="0" smtClean="0">
                  <a:latin typeface="+mj-lt"/>
                  <a:ea typeface="BatangChe" panose="02030609000101010101" pitchFamily="49" charset="-127"/>
                </a:endParaRPr>
              </a:p>
            </p:txBody>
          </p:sp>
        </mc:Choice>
        <mc:Fallback xmlns="">
          <p:sp>
            <p:nvSpPr>
              <p:cNvPr id="19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34753" y="4661648"/>
                <a:ext cx="1900518" cy="640080"/>
              </a:xfrm>
              <a:blipFill rotWithShape="0">
                <a:blip r:embed="rId4"/>
                <a:stretch>
                  <a:fillRect l="-5128" t="-4762" b="-2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ontent Placeholder 7"/>
          <p:cNvSpPr txBox="1">
            <a:spLocks/>
          </p:cNvSpPr>
          <p:nvPr/>
        </p:nvSpPr>
        <p:spPr>
          <a:xfrm>
            <a:off x="1290917" y="4661648"/>
            <a:ext cx="3352800" cy="640080"/>
          </a:xfrm>
          <a:prstGeom prst="rect">
            <a:avLst/>
          </a:prstGeom>
          <a:solidFill>
            <a:srgbClr val="FFD966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 smtClean="0"/>
              <a:t>Control Limits for c-Chart</a:t>
            </a:r>
            <a:endParaRPr lang="en-US" altLang="en-US" sz="2400" dirty="0" smtClean="0">
              <a:latin typeface="+mj-lt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027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c-Chart </a:t>
            </a:r>
            <a:r>
              <a:rPr lang="en-US" sz="2800" b="1" dirty="0">
                <a:solidFill>
                  <a:srgbClr val="FF0000"/>
                </a:solidFill>
              </a:rPr>
              <a:t>… </a:t>
            </a:r>
            <a:r>
              <a:rPr lang="en-US" sz="2800" b="1" dirty="0" smtClean="0">
                <a:solidFill>
                  <a:srgbClr val="FF0000"/>
                </a:solidFill>
              </a:rPr>
              <a:t>2/2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27</a:t>
            </a:fld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8389937" y="4656138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44058"/>
              </p:ext>
            </p:extLst>
          </p:nvPr>
        </p:nvGraphicFramePr>
        <p:xfrm>
          <a:off x="379477" y="668488"/>
          <a:ext cx="1955800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1193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Day</a:t>
                      </a:r>
                      <a:endParaRPr lang="en-US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Defaults</a:t>
                      </a:r>
                      <a:endParaRPr lang="en-US" dirty="0"/>
                    </a:p>
                  </a:txBody>
                  <a:tcPr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13389"/>
              </p:ext>
            </p:extLst>
          </p:nvPr>
        </p:nvGraphicFramePr>
        <p:xfrm>
          <a:off x="3100754" y="714840"/>
          <a:ext cx="5678120" cy="3505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7"/>
              <p:cNvSpPr txBox="1">
                <a:spLocks/>
              </p:cNvSpPr>
              <p:nvPr/>
            </p:nvSpPr>
            <p:spPr>
              <a:xfrm>
                <a:off x="720969" y="5624968"/>
                <a:ext cx="7696200" cy="89693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4950" indent="-234950">
                  <a:spcBef>
                    <a:spcPts val="0"/>
                  </a:spcBef>
                  <a:buNone/>
                </a:pPr>
                <a:r>
                  <a:rPr lang="en-US" sz="2000" dirty="0" smtClean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</m:t>
                        </m:r>
                      </m:e>
                    </m:acc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79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=7.9,       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=3,    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𝑈𝐶𝐿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=7.9+3</m:t>
                    </m:r>
                    <m:rad>
                      <m:radPr>
                        <m:degHide m:val="on"/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7.9</m:t>
                        </m:r>
                      </m:e>
                    </m:rad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=16.3 </m:t>
                    </m:r>
                  </m:oMath>
                </a14:m>
                <a:endParaRPr lang="en-US" sz="200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34950" indent="-234950">
                  <a:spcBef>
                    <a:spcPts val="0"/>
                  </a:spcBef>
                  <a:buNone/>
                </a:pPr>
                <a:r>
                  <a:rPr lang="en-US" sz="2000" dirty="0" smtClean="0">
                    <a:ea typeface="Cambria Math" panose="02040503050406030204" pitchFamily="18" charset="0"/>
                  </a:rPr>
                  <a:t>                                          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𝐶𝐿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=7.9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−3</m:t>
                    </m:r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7.9</m:t>
                        </m:r>
                      </m:e>
                    </m:rad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=16.3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=−0.532</m:t>
                    </m:r>
                    <m:r>
                      <m:rPr>
                        <m:nor/>
                      </m:rPr>
                      <a:rPr lang="en-US" sz="2000" dirty="0">
                        <a:solidFill>
                          <a:prstClr val="black"/>
                        </a:solidFill>
                      </a:rPr>
                      <m:t>→ 0.0</m:t>
                    </m:r>
                  </m:oMath>
                </a14:m>
                <a:endParaRPr lang="en-US" altLang="en-US" sz="2000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9" name="Content Placeholder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969" y="5624968"/>
                <a:ext cx="7696200" cy="89693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6130827" y="4587357"/>
                <a:ext cx="1900518" cy="640080"/>
              </a:xfrm>
              <a:solidFill>
                <a:srgbClr val="FFD966"/>
              </a:solidFill>
            </p:spPr>
            <p:txBody>
              <a:bodyPr>
                <a:no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b="1" dirty="0" smtClean="0">
                    <a:ea typeface="Cambria Math" panose="020405030504060302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</m:t>
                        </m:r>
                      </m:e>
                    </m:acc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  <m:rad>
                      <m:radPr>
                        <m:degHide m:val="on"/>
                        <m:ctrlP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acc>
                          <m:accPr>
                            <m:chr m:val="̅"/>
                            <m:ctrlP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𝒄</m:t>
                            </m:r>
                          </m:e>
                        </m:acc>
                      </m:e>
                    </m:rad>
                  </m:oMath>
                </a14:m>
                <a:r>
                  <a:rPr lang="en-US" altLang="en-US" sz="2400" b="1" dirty="0" smtClean="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endParaRPr lang="en-US" altLang="en-US" sz="2400" dirty="0" smtClean="0">
                  <a:latin typeface="+mj-lt"/>
                  <a:ea typeface="BatangChe" panose="02030609000101010101" pitchFamily="49" charset="-127"/>
                </a:endParaRPr>
              </a:p>
            </p:txBody>
          </p:sp>
        </mc:Choice>
        <mc:Fallback xmlns="">
          <p:sp>
            <p:nvSpPr>
              <p:cNvPr id="17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30827" y="4587357"/>
                <a:ext cx="1900518" cy="640080"/>
              </a:xfrm>
              <a:blipFill rotWithShape="0">
                <a:blip r:embed="rId5"/>
                <a:stretch>
                  <a:fillRect l="-5466" t="-4762" b="-2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ontent Placeholder 7"/>
          <p:cNvSpPr txBox="1">
            <a:spLocks/>
          </p:cNvSpPr>
          <p:nvPr/>
        </p:nvSpPr>
        <p:spPr>
          <a:xfrm>
            <a:off x="4173071" y="4587357"/>
            <a:ext cx="1966719" cy="640080"/>
          </a:xfrm>
          <a:prstGeom prst="rect">
            <a:avLst/>
          </a:prstGeom>
          <a:solidFill>
            <a:srgbClr val="FFD966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 smtClean="0"/>
              <a:t>Control Limits </a:t>
            </a:r>
            <a:endParaRPr lang="en-US" altLang="en-US" sz="2400" dirty="0" smtClean="0">
              <a:latin typeface="+mj-lt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160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9" grpId="0" animBg="1"/>
      <p:bldP spid="17" grpId="0" build="p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Types of Data or Characteristics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775500"/>
            <a:ext cx="9111342" cy="60825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/>
              <a:t>Attribute or Discrete Data/Characteristics</a:t>
            </a:r>
            <a:r>
              <a:rPr lang="en-US" sz="2400" dirty="0" smtClean="0"/>
              <a:t>: </a:t>
            </a:r>
          </a:p>
          <a:p>
            <a:pPr marL="0" indent="0">
              <a:buNone/>
            </a:pPr>
            <a:r>
              <a:rPr lang="en-US" sz="2400" dirty="0" smtClean="0"/>
              <a:t>Data or characteristics that has a discrete value, cannot be measured and can only be counted, like good or rotten apples, Yes or No answers, number of people, number of broken cookies in a packet, </a:t>
            </a:r>
            <a:r>
              <a:rPr lang="en-US" sz="2400" dirty="0" err="1" smtClean="0"/>
              <a:t>etc</a:t>
            </a:r>
            <a:endParaRPr lang="en-US" sz="2400" dirty="0"/>
          </a:p>
          <a:p>
            <a:pPr marL="0" indent="0">
              <a:spcBef>
                <a:spcPts val="1800"/>
              </a:spcBef>
              <a:buNone/>
            </a:pPr>
            <a:r>
              <a:rPr lang="en-US" sz="2400" b="1" dirty="0"/>
              <a:t>Variable or Continuous Data</a:t>
            </a:r>
            <a:r>
              <a:rPr lang="en-US" sz="2400" b="1" dirty="0" smtClean="0"/>
              <a:t>:</a:t>
            </a:r>
            <a:endParaRPr lang="en-US" sz="2400" b="1" dirty="0"/>
          </a:p>
          <a:p>
            <a:pPr marL="0" indent="0">
              <a:buNone/>
            </a:pPr>
            <a:r>
              <a:rPr lang="en-US" sz="2400" dirty="0"/>
              <a:t>Data or characteristics that </a:t>
            </a:r>
            <a:r>
              <a:rPr lang="en-US" sz="2400" dirty="0" smtClean="0"/>
              <a:t>can be measured and has a continuum of values, like height, weight, volume </a:t>
            </a:r>
            <a:r>
              <a:rPr lang="en-US" sz="2400" dirty="0" err="1" smtClean="0"/>
              <a:t>etc</a:t>
            </a:r>
            <a:endParaRPr lang="en-US" sz="2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3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2225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3252" y="651963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81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Defects &amp; Defectives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675855"/>
            <a:ext cx="9111342" cy="36616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b="1" dirty="0" smtClean="0"/>
              <a:t>Defect:</a:t>
            </a:r>
            <a:endParaRPr lang="en-US" sz="2300" dirty="0" smtClean="0"/>
          </a:p>
          <a:p>
            <a:pPr marL="234950" indent="-234950"/>
            <a:r>
              <a:rPr lang="en-US" sz="2300" dirty="0" smtClean="0"/>
              <a:t>A non-conforming quality characteristic, or a non-conformity, on an item</a:t>
            </a:r>
          </a:p>
          <a:p>
            <a:pPr marL="234950" indent="-234950"/>
            <a:r>
              <a:rPr lang="en-US" sz="2300" dirty="0" smtClean="0"/>
              <a:t>Examples</a:t>
            </a:r>
            <a:r>
              <a:rPr lang="en-US" sz="2300" dirty="0"/>
              <a:t>: Number of scratches on a tile, number of complaints received, number of bacteria in a petri dish, number of barnacles on the </a:t>
            </a:r>
            <a:r>
              <a:rPr lang="en-US" sz="2300" dirty="0" smtClean="0"/>
              <a:t>bottom of a boat, number of </a:t>
            </a:r>
            <a:r>
              <a:rPr lang="en-US" sz="2300" dirty="0"/>
              <a:t>paint blemishes on auto body observed for </a:t>
            </a:r>
            <a:r>
              <a:rPr lang="en-US" sz="2300" dirty="0" smtClean="0"/>
              <a:t>an ‘x’ number of cars, number of </a:t>
            </a:r>
            <a:r>
              <a:rPr lang="en-US" sz="2300" dirty="0"/>
              <a:t>imperfections in bond paper – by area inspected and number of </a:t>
            </a:r>
            <a:r>
              <a:rPr lang="en-US" sz="2300" dirty="0" smtClean="0"/>
              <a:t>imperfections etc </a:t>
            </a:r>
          </a:p>
          <a:p>
            <a:pPr marL="234950" indent="-234950"/>
            <a:r>
              <a:rPr lang="en-US" sz="2300" dirty="0" smtClean="0"/>
              <a:t>Charts used: c &amp; u Charts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4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2225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3252" y="651963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prstClr val="black"/>
                </a:solidFill>
              </a:rPr>
              <a:t>MEhsanSaeed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Content Placeholder 7"/>
          <p:cNvSpPr txBox="1">
            <a:spLocks/>
          </p:cNvSpPr>
          <p:nvPr/>
        </p:nvSpPr>
        <p:spPr>
          <a:xfrm>
            <a:off x="0" y="3747300"/>
            <a:ext cx="9111342" cy="29583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Font typeface="Arial" pitchFamily="34" charset="0"/>
              <a:buNone/>
            </a:pPr>
            <a:r>
              <a:rPr lang="en-US" sz="2400" b="1" dirty="0" smtClean="0"/>
              <a:t>Defective:</a:t>
            </a:r>
          </a:p>
          <a:p>
            <a:pPr marL="234950" indent="-234950"/>
            <a:r>
              <a:rPr lang="en-US" sz="2400" dirty="0" smtClean="0"/>
              <a:t>An item having one or more defects</a:t>
            </a:r>
          </a:p>
          <a:p>
            <a:pPr marL="234950" indent="-234950"/>
            <a:r>
              <a:rPr lang="en-US" sz="2400" dirty="0" smtClean="0"/>
              <a:t>Examples: Number of broken eggs in a carton, number of broken tiles in a packet, number of nonconforming cables found for 20 samples of size 100, number of nonconforming floppy disks found for samples of 200 for 25 trials </a:t>
            </a:r>
            <a:r>
              <a:rPr lang="en-US" sz="2400" dirty="0" err="1" smtClean="0"/>
              <a:t>etc</a:t>
            </a:r>
            <a:endParaRPr lang="en-US" sz="2400" dirty="0" smtClean="0"/>
          </a:p>
          <a:p>
            <a:pPr marL="234950" indent="-234950"/>
            <a:r>
              <a:rPr lang="en-US" sz="2400" dirty="0" smtClean="0"/>
              <a:t>Charts used: n &amp; np Charts</a:t>
            </a:r>
          </a:p>
        </p:txBody>
      </p:sp>
    </p:spTree>
    <p:extLst>
      <p:ext uri="{BB962C8B-B14F-4D97-AF65-F5344CB8AC3E}">
        <p14:creationId xmlns:p14="http://schemas.microsoft.com/office/powerpoint/2010/main" val="229743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Control Charts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775500"/>
            <a:ext cx="9111342" cy="60825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/>
              <a:t>Control Charts:</a:t>
            </a:r>
          </a:p>
          <a:p>
            <a:r>
              <a:rPr lang="en-US" sz="2400" dirty="0" smtClean="0"/>
              <a:t>are </a:t>
            </a:r>
            <a:r>
              <a:rPr lang="en-US" sz="2400" dirty="0"/>
              <a:t>graphic </a:t>
            </a:r>
            <a:r>
              <a:rPr lang="en-US" sz="2400" dirty="0" smtClean="0"/>
              <a:t>displays </a:t>
            </a:r>
            <a:r>
              <a:rPr lang="en-US" sz="2400" dirty="0"/>
              <a:t>of process data over time and against established control limits, which has </a:t>
            </a:r>
            <a:r>
              <a:rPr lang="en-US" sz="2400" dirty="0" smtClean="0"/>
              <a:t>a centerline </a:t>
            </a:r>
            <a:r>
              <a:rPr lang="en-US" sz="2400" dirty="0"/>
              <a:t>that assists in detecting a </a:t>
            </a:r>
            <a:r>
              <a:rPr lang="en-US" sz="2400" u="sng" dirty="0" smtClean="0"/>
              <a:t>trend</a:t>
            </a:r>
            <a:r>
              <a:rPr lang="en-US" sz="2400" dirty="0" smtClean="0"/>
              <a:t> or </a:t>
            </a:r>
            <a:r>
              <a:rPr lang="en-US" sz="2400" u="sng" dirty="0" smtClean="0"/>
              <a:t>run</a:t>
            </a:r>
            <a:r>
              <a:rPr lang="en-US" sz="2400" dirty="0" smtClean="0"/>
              <a:t> of </a:t>
            </a:r>
            <a:r>
              <a:rPr lang="en-US" sz="2400" dirty="0"/>
              <a:t>plotted values toward </a:t>
            </a:r>
            <a:r>
              <a:rPr lang="en-US" sz="2400" dirty="0" smtClean="0"/>
              <a:t>the either </a:t>
            </a:r>
            <a:r>
              <a:rPr lang="en-US" sz="2400" dirty="0"/>
              <a:t>control </a:t>
            </a:r>
            <a:r>
              <a:rPr lang="en-US" sz="2400" dirty="0" smtClean="0"/>
              <a:t>limit, or change of </a:t>
            </a:r>
            <a:r>
              <a:rPr lang="en-US" sz="2400" u="sng" dirty="0" smtClean="0"/>
              <a:t>dispersion</a:t>
            </a:r>
            <a:r>
              <a:rPr lang="en-US" sz="2400" dirty="0" smtClean="0"/>
              <a:t> either side of the centerline.</a:t>
            </a:r>
            <a:r>
              <a:rPr lang="en-US" altLang="en-US" sz="2400" dirty="0" smtClean="0"/>
              <a:t>  </a:t>
            </a:r>
          </a:p>
          <a:p>
            <a:pPr>
              <a:spcBef>
                <a:spcPts val="1800"/>
              </a:spcBef>
            </a:pPr>
            <a:r>
              <a:rPr lang="en-US" altLang="en-US" sz="2400" dirty="0" smtClean="0"/>
              <a:t>in short, </a:t>
            </a:r>
            <a:r>
              <a:rPr lang="en-US" sz="2400" dirty="0" smtClean="0"/>
              <a:t>determine </a:t>
            </a:r>
            <a:r>
              <a:rPr lang="en-US" sz="2400" dirty="0"/>
              <a:t>whether or not a process is stable or has predictable performance</a:t>
            </a:r>
            <a:endParaRPr lang="en-US" altLang="en-US" sz="2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5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2225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3252" y="651963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73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Control Charts in Project Management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775500"/>
            <a:ext cx="9111342" cy="6082500"/>
          </a:xfrm>
        </p:spPr>
        <p:txBody>
          <a:bodyPr>
            <a:noAutofit/>
          </a:bodyPr>
          <a:lstStyle/>
          <a:p>
            <a:r>
              <a:rPr lang="en-US" sz="2400" dirty="0"/>
              <a:t>Although used most frequently to track repetitive activities required for producing manufactured lots, control charts may also be used </a:t>
            </a:r>
            <a:r>
              <a:rPr lang="en-US" sz="2400" dirty="0" smtClean="0"/>
              <a:t>on projects to </a:t>
            </a:r>
            <a:r>
              <a:rPr lang="en-US" sz="2400" dirty="0"/>
              <a:t>monitor </a:t>
            </a:r>
            <a:r>
              <a:rPr lang="en-US" sz="2400" dirty="0" smtClean="0"/>
              <a:t>various </a:t>
            </a:r>
            <a:r>
              <a:rPr lang="en-US" sz="2400" dirty="0"/>
              <a:t>types of output </a:t>
            </a:r>
            <a:r>
              <a:rPr lang="en-US" sz="2400" dirty="0" smtClean="0"/>
              <a:t>variables, like the cost </a:t>
            </a:r>
            <a:r>
              <a:rPr lang="en-US" sz="2400" dirty="0"/>
              <a:t>and schedule variances, volume, and frequency of </a:t>
            </a:r>
            <a:r>
              <a:rPr lang="en-US" sz="2400" dirty="0" smtClean="0"/>
              <a:t>scope changes, or </a:t>
            </a:r>
            <a:r>
              <a:rPr lang="en-US" sz="2400" dirty="0"/>
              <a:t>other management results to help determine if the project management processes are </a:t>
            </a:r>
            <a:r>
              <a:rPr lang="en-US" sz="2400" dirty="0" smtClean="0"/>
              <a:t>in control</a:t>
            </a:r>
            <a:endParaRPr lang="en-US" altLang="en-US" sz="2400" dirty="0"/>
          </a:p>
          <a:p>
            <a:r>
              <a:rPr lang="en-US" sz="2400" dirty="0" smtClean="0"/>
              <a:t>The </a:t>
            </a:r>
            <a:r>
              <a:rPr lang="en-US" sz="2400" dirty="0"/>
              <a:t>project manager and appropriate stakeholders may use the statistically calculated control limits to identify the points at which corrective action will be taken to prevent unnatural performance</a:t>
            </a:r>
          </a:p>
          <a:p>
            <a:r>
              <a:rPr lang="en-US" sz="2400" dirty="0"/>
              <a:t>The corrective action typically seeks to maintain the natural stability of a stable and capable process, within the UCL and </a:t>
            </a:r>
            <a:r>
              <a:rPr lang="en-US" sz="2400" dirty="0" smtClean="0"/>
              <a:t>LCL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6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2225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3252" y="651963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66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Upper &amp;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Lower Specification Limits (USL &amp; LSL)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775500"/>
            <a:ext cx="9111342" cy="6082500"/>
          </a:xfrm>
        </p:spPr>
        <p:txBody>
          <a:bodyPr>
            <a:noAutofit/>
          </a:bodyPr>
          <a:lstStyle/>
          <a:p>
            <a:r>
              <a:rPr lang="en-US" sz="2400" dirty="0"/>
              <a:t>Maximum and Minimum, allowable or acceptable, performance values agreed between the buyer and the seller, and made part of the </a:t>
            </a:r>
            <a:r>
              <a:rPr lang="en-US" sz="2400" dirty="0" smtClean="0"/>
              <a:t>agreement</a:t>
            </a:r>
          </a:p>
          <a:p>
            <a:r>
              <a:rPr lang="en-US" sz="2400" dirty="0"/>
              <a:t>Also known as the “Voice of </a:t>
            </a:r>
            <a:r>
              <a:rPr lang="en-US" sz="2400"/>
              <a:t>the </a:t>
            </a:r>
            <a:r>
              <a:rPr lang="en-US" sz="2400" smtClean="0"/>
              <a:t>Customer”</a:t>
            </a:r>
            <a:endParaRPr lang="en-US" sz="2400" dirty="0" smtClean="0"/>
          </a:p>
          <a:p>
            <a:r>
              <a:rPr lang="en-US" sz="2400" dirty="0" smtClean="0"/>
              <a:t>There </a:t>
            </a:r>
            <a:r>
              <a:rPr lang="en-US" sz="2400" dirty="0"/>
              <a:t>may be penalties associated with </a:t>
            </a:r>
            <a:r>
              <a:rPr lang="en-US" sz="2400" dirty="0" smtClean="0"/>
              <a:t>exceeding the ULS or falling below the LSL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7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2225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3252" y="651963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56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Upper &amp;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Lower </a:t>
            </a:r>
            <a:r>
              <a:rPr lang="en-US" sz="2800" b="1" dirty="0">
                <a:solidFill>
                  <a:srgbClr val="FF0000"/>
                </a:solidFill>
              </a:rPr>
              <a:t>Control Limits (UCL &amp; LCL)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775500"/>
            <a:ext cx="9111342" cy="6082500"/>
          </a:xfrm>
        </p:spPr>
        <p:txBody>
          <a:bodyPr>
            <a:noAutofit/>
          </a:bodyPr>
          <a:lstStyle/>
          <a:p>
            <a:r>
              <a:rPr lang="en-US" sz="2400" dirty="0" smtClean="0"/>
              <a:t>UCL and LCL are different from the USL and LSL</a:t>
            </a:r>
          </a:p>
          <a:p>
            <a:r>
              <a:rPr lang="en-US" sz="2400" dirty="0" smtClean="0"/>
              <a:t>Also known as the “Voice of the Process”</a:t>
            </a:r>
          </a:p>
          <a:p>
            <a:r>
              <a:rPr lang="en-US" sz="2400" dirty="0" smtClean="0"/>
              <a:t>Determined </a:t>
            </a:r>
            <a:r>
              <a:rPr lang="en-US" sz="2400" dirty="0"/>
              <a:t>using standard statistical calculations and principles to ultimately establish </a:t>
            </a:r>
            <a:r>
              <a:rPr lang="en-US" sz="2400" dirty="0" smtClean="0"/>
              <a:t>the natural </a:t>
            </a:r>
            <a:r>
              <a:rPr lang="en-US" sz="2400" dirty="0"/>
              <a:t>capability for a stable </a:t>
            </a:r>
            <a:r>
              <a:rPr lang="en-US" sz="2400" dirty="0" smtClean="0"/>
              <a:t>process</a:t>
            </a:r>
          </a:p>
          <a:p>
            <a:r>
              <a:rPr lang="en-US" sz="2400" dirty="0" smtClean="0"/>
              <a:t>For </a:t>
            </a:r>
            <a:r>
              <a:rPr lang="en-US" sz="2400" dirty="0"/>
              <a:t>repetitive processes, the control limits are generally set at </a:t>
            </a:r>
            <a:r>
              <a:rPr lang="en-US" sz="2400" u="sng" dirty="0" smtClean="0"/>
              <a:t>+</a:t>
            </a:r>
            <a:r>
              <a:rPr lang="en-US" sz="2400" dirty="0" smtClean="0"/>
              <a:t> 3 standard deviations around a </a:t>
            </a:r>
            <a:r>
              <a:rPr lang="en-US" sz="2400" dirty="0"/>
              <a:t>process mean that has been set at 0 </a:t>
            </a:r>
            <a:r>
              <a:rPr lang="en-US" sz="2400" dirty="0" smtClean="0"/>
              <a:t>standard deviation</a:t>
            </a:r>
          </a:p>
          <a:p>
            <a:r>
              <a:rPr lang="en-US" sz="2400" dirty="0" smtClean="0"/>
              <a:t>A </a:t>
            </a:r>
            <a:r>
              <a:rPr lang="en-US" sz="2400" dirty="0"/>
              <a:t>process is considered out of control when: </a:t>
            </a:r>
            <a:endParaRPr lang="en-US" sz="2400" dirty="0" smtClean="0"/>
          </a:p>
          <a:p>
            <a:pPr lvl="1"/>
            <a:r>
              <a:rPr lang="en-US" sz="2400" dirty="0"/>
              <a:t>a data point  exceeds a control limit;</a:t>
            </a:r>
          </a:p>
          <a:p>
            <a:pPr lvl="1"/>
            <a:r>
              <a:rPr lang="en-US" sz="2400" dirty="0"/>
              <a:t>seven consecutive plot points are above the mean; or </a:t>
            </a:r>
          </a:p>
          <a:p>
            <a:pPr lvl="1"/>
            <a:r>
              <a:rPr lang="en-US" sz="2400" dirty="0"/>
              <a:t>seven consecutive plot points are below the </a:t>
            </a:r>
            <a:r>
              <a:rPr lang="en-US" sz="2400" dirty="0" smtClean="0"/>
              <a:t>mean.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8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2225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3252" y="651963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34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4569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Basic Types of Variations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775500"/>
            <a:ext cx="9111342" cy="60825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/>
              <a:t>Run or Shift</a:t>
            </a:r>
            <a:r>
              <a:rPr lang="en-US" sz="2400" dirty="0" smtClean="0"/>
              <a:t>: </a:t>
            </a:r>
          </a:p>
          <a:p>
            <a:r>
              <a:rPr lang="en-US" sz="2400" dirty="0" smtClean="0"/>
              <a:t>Describes the situation when seven or </a:t>
            </a:r>
            <a:r>
              <a:rPr lang="en-US" sz="2400" dirty="0"/>
              <a:t>more consecutive points </a:t>
            </a:r>
            <a:r>
              <a:rPr lang="en-US" sz="2400" dirty="0" smtClean="0"/>
              <a:t>occur on </a:t>
            </a:r>
            <a:r>
              <a:rPr lang="en-US" sz="2400" dirty="0"/>
              <a:t>one side of the center </a:t>
            </a:r>
            <a:r>
              <a:rPr lang="en-US" sz="2400" dirty="0" smtClean="0"/>
              <a:t>line</a:t>
            </a:r>
          </a:p>
          <a:p>
            <a:r>
              <a:rPr lang="en-US" sz="2400" dirty="0" smtClean="0"/>
              <a:t>Indicates that </a:t>
            </a:r>
            <a:r>
              <a:rPr lang="en-US" sz="2400" dirty="0"/>
              <a:t>a special cause has influenced the </a:t>
            </a:r>
            <a:r>
              <a:rPr lang="en-US" sz="2400" dirty="0" smtClean="0"/>
              <a:t>process</a:t>
            </a:r>
          </a:p>
          <a:p>
            <a:r>
              <a:rPr lang="en-US" sz="2400" dirty="0" smtClean="0"/>
              <a:t>Points </a:t>
            </a:r>
            <a:r>
              <a:rPr lang="en-US" sz="2400" dirty="0"/>
              <a:t>on the center line don't count; they neither break the string, nor add to it.</a:t>
            </a:r>
          </a:p>
          <a:p>
            <a:pPr marL="0" indent="0">
              <a:buNone/>
            </a:pPr>
            <a:r>
              <a:rPr lang="en-US" sz="2400" b="1" dirty="0" smtClean="0"/>
              <a:t>Trend</a:t>
            </a:r>
            <a:r>
              <a:rPr lang="en-US" sz="2400" dirty="0" smtClean="0"/>
              <a:t>: </a:t>
            </a:r>
          </a:p>
          <a:p>
            <a:r>
              <a:rPr lang="en-US" sz="2400" dirty="0" smtClean="0"/>
              <a:t>Describes the situation when 6-7 consecutive points occur in </a:t>
            </a:r>
            <a:r>
              <a:rPr lang="en-US" sz="2400" dirty="0"/>
              <a:t>the same direction </a:t>
            </a:r>
            <a:r>
              <a:rPr lang="en-US" sz="2400" dirty="0" smtClean="0"/>
              <a:t>towards the UCL or LCL</a:t>
            </a:r>
          </a:p>
          <a:p>
            <a:r>
              <a:rPr lang="en-US" sz="2400" dirty="0" smtClean="0"/>
              <a:t>Indicates that </a:t>
            </a:r>
            <a:r>
              <a:rPr lang="en-US" sz="2400" dirty="0"/>
              <a:t>a special cause is acting on the process to cause a trend. Flat line segments don't count, either to break a trend, or to count towards </a:t>
            </a:r>
            <a:r>
              <a:rPr lang="en-US" sz="2400" dirty="0" smtClean="0"/>
              <a:t>it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prstClr val="black"/>
                </a:solidFill>
              </a:rPr>
              <a:pPr/>
              <a:t>9</a:t>
            </a:fld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-13855" y="622250"/>
            <a:ext cx="9144000" cy="0"/>
          </a:xfrm>
          <a:prstGeom prst="line">
            <a:avLst/>
          </a:prstGeom>
          <a:ln w="762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3252" y="6519633"/>
            <a:ext cx="1143000" cy="365125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MEhsanSaeed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09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12051</TotalTime>
  <Words>2801</Words>
  <Application>Microsoft Office PowerPoint</Application>
  <PresentationFormat>On-screen Show (4:3)</PresentationFormat>
  <Paragraphs>784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BatangChe</vt:lpstr>
      <vt:lpstr>Arial</vt:lpstr>
      <vt:lpstr>Bodoni MT Black</vt:lpstr>
      <vt:lpstr>Calibri</vt:lpstr>
      <vt:lpstr>Cambria Math</vt:lpstr>
      <vt:lpstr>Tahoma</vt:lpstr>
      <vt:lpstr>Wingdings</vt:lpstr>
      <vt:lpstr>3_Office Theme</vt:lpstr>
      <vt:lpstr>4_Office Theme</vt:lpstr>
      <vt:lpstr>Control Charts</vt:lpstr>
      <vt:lpstr>Causes of Variation</vt:lpstr>
      <vt:lpstr>Types of Data or Characteristics</vt:lpstr>
      <vt:lpstr>Defects &amp; Defectives</vt:lpstr>
      <vt:lpstr>Control Charts</vt:lpstr>
      <vt:lpstr>Control Charts in Project Management</vt:lpstr>
      <vt:lpstr>Upper &amp; Lower Specification Limits (USL &amp; LSL)</vt:lpstr>
      <vt:lpstr>Upper &amp; Lower Control Limits (UCL &amp; LCL)</vt:lpstr>
      <vt:lpstr>Basic Types of Variations</vt:lpstr>
      <vt:lpstr>Normal Distribution (The Bell Curve)</vt:lpstr>
      <vt:lpstr>Typical Control Chart</vt:lpstr>
      <vt:lpstr>Which Chart for What?</vt:lpstr>
      <vt:lpstr>x-bar-S &amp; x-bar-R Charts …  1/4</vt:lpstr>
      <vt:lpstr>x-bar-S &amp; x-bar-R Charts …  2/4</vt:lpstr>
      <vt:lpstr>x-bar-S &amp; x-bar-R Charts …  3/4</vt:lpstr>
      <vt:lpstr>x-bar-S &amp; x-bar-R Charts …  4/4</vt:lpstr>
      <vt:lpstr>R-Charts …  1/2</vt:lpstr>
      <vt:lpstr>R-Charts …  2/2</vt:lpstr>
      <vt:lpstr>x-bar Chart and the respective R-Chart used in Unison</vt:lpstr>
      <vt:lpstr>3 Sigma Constants for x-bar &amp; R-Charts</vt:lpstr>
      <vt:lpstr>Difference between p/np and c/u Charts</vt:lpstr>
      <vt:lpstr>p &amp; np Charts </vt:lpstr>
      <vt:lpstr>p-Chart … 1/2</vt:lpstr>
      <vt:lpstr>p-Chart … 2/2</vt:lpstr>
      <vt:lpstr>c &amp; u Charts</vt:lpstr>
      <vt:lpstr>c-Chart … 1/2</vt:lpstr>
      <vt:lpstr>c-Chart … 2/2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BU’s HEC Ranking</dc:title>
  <dc:creator>Pro-Rector</dc:creator>
  <cp:lastModifiedBy>01-198131-072</cp:lastModifiedBy>
  <cp:revision>1505</cp:revision>
  <cp:lastPrinted>2014-09-05T12:27:57Z</cp:lastPrinted>
  <dcterms:created xsi:type="dcterms:W3CDTF">2006-08-16T00:00:00Z</dcterms:created>
  <dcterms:modified xsi:type="dcterms:W3CDTF">2016-01-31T12:30:23Z</dcterms:modified>
</cp:coreProperties>
</file>